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4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r" defTabSz="914400" rtl="1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There is / there are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There is / There are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765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r>
              <a:rPr lang="ar-SA" b="1" u="sng" dirty="0"/>
              <a:t>نستعمل هاتان الكلمتان لوصف شيء ما فنقول مثلاً</a:t>
            </a:r>
            <a:r>
              <a:rPr lang="ar-SA" b="1" u="sng" dirty="0" smtClean="0"/>
              <a:t>:</a:t>
            </a:r>
          </a:p>
          <a:p>
            <a:endParaRPr lang="ar-SA" dirty="0"/>
          </a:p>
          <a:p>
            <a:r>
              <a:rPr lang="ar-SA" dirty="0"/>
              <a:t> </a:t>
            </a:r>
            <a:r>
              <a:rPr lang="ar-SA" b="1" i="1" u="sng" dirty="0">
                <a:latin typeface="Comic Sans MS" panose="030F0702030302020204" pitchFamily="66" charset="0"/>
              </a:rPr>
              <a:t>يوجد</a:t>
            </a:r>
            <a:r>
              <a:rPr lang="ar-SA" b="1" dirty="0">
                <a:latin typeface="Comic Sans MS" panose="030F0702030302020204" pitchFamily="66" charset="0"/>
              </a:rPr>
              <a:t> ولد في الصف. </a:t>
            </a:r>
            <a:r>
              <a:rPr lang="en-US" b="1" dirty="0">
                <a:latin typeface="Comic Sans MS" panose="030F0702030302020204" pitchFamily="66" charset="0"/>
              </a:rPr>
              <a:t>There is a boy in the </a:t>
            </a:r>
            <a:r>
              <a:rPr lang="en-US" b="1" dirty="0" smtClean="0">
                <a:latin typeface="Comic Sans MS" panose="030F0702030302020204" pitchFamily="66" charset="0"/>
              </a:rPr>
              <a:t>class</a:t>
            </a:r>
            <a:endParaRPr lang="ar-SA" b="1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ar-SA" b="1" i="1" u="sng" dirty="0">
                <a:latin typeface="Comic Sans MS" panose="030F0702030302020204" pitchFamily="66" charset="0"/>
              </a:rPr>
              <a:t>يوجد</a:t>
            </a:r>
            <a:r>
              <a:rPr lang="ar-SA" b="1" dirty="0">
                <a:latin typeface="Comic Sans MS" panose="030F0702030302020204" pitchFamily="66" charset="0"/>
              </a:rPr>
              <a:t> أولاد في الصف.</a:t>
            </a:r>
            <a:r>
              <a:rPr lang="en-US" b="1" dirty="0">
                <a:latin typeface="Comic Sans MS" panose="030F0702030302020204" pitchFamily="66" charset="0"/>
              </a:rPr>
              <a:t>There are boys in the </a:t>
            </a:r>
            <a:r>
              <a:rPr lang="en-US" b="1" dirty="0" smtClean="0">
                <a:latin typeface="Comic Sans MS" panose="030F0702030302020204" pitchFamily="66" charset="0"/>
              </a:rPr>
              <a:t>class</a:t>
            </a:r>
            <a:endParaRPr lang="ar-SA" b="1" dirty="0" smtClean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ar-SA" dirty="0" smtClean="0">
                <a:latin typeface="Comic Sans MS" panose="030F0702030302020204" pitchFamily="66" charset="0"/>
              </a:rPr>
              <a:t>في </a:t>
            </a:r>
            <a:r>
              <a:rPr lang="ar-SA" dirty="0">
                <a:latin typeface="Comic Sans MS" panose="030F0702030302020204" pitchFamily="66" charset="0"/>
              </a:rPr>
              <a:t>اللغة العربية هنالك معنى واحد لكلمة </a:t>
            </a:r>
            <a:r>
              <a:rPr lang="en-US" dirty="0" smtClean="0">
                <a:latin typeface="Comic Sans MS" panose="030F0702030302020204" pitchFamily="66" charset="0"/>
              </a:rPr>
              <a:t> there </a:t>
            </a:r>
            <a:r>
              <a:rPr lang="en-US" dirty="0">
                <a:latin typeface="Comic Sans MS" panose="030F0702030302020204" pitchFamily="66" charset="0"/>
              </a:rPr>
              <a:t>is  </a:t>
            </a:r>
            <a:r>
              <a:rPr lang="ar-SA" dirty="0">
                <a:latin typeface="Comic Sans MS" panose="030F0702030302020204" pitchFamily="66" charset="0"/>
              </a:rPr>
              <a:t>و </a:t>
            </a:r>
            <a:r>
              <a:rPr lang="en-US" dirty="0">
                <a:latin typeface="Comic Sans MS" panose="030F0702030302020204" pitchFamily="66" charset="0"/>
              </a:rPr>
              <a:t>there are </a:t>
            </a:r>
            <a:r>
              <a:rPr lang="ar-SA" dirty="0" smtClean="0">
                <a:latin typeface="Comic Sans MS" panose="030F0702030302020204" pitchFamily="66" charset="0"/>
              </a:rPr>
              <a:t> وهي </a:t>
            </a:r>
            <a:r>
              <a:rPr lang="ar-SA" dirty="0" err="1">
                <a:latin typeface="Comic Sans MS" panose="030F0702030302020204" pitchFamily="66" charset="0"/>
              </a:rPr>
              <a:t>الكلمه</a:t>
            </a:r>
            <a:r>
              <a:rPr lang="ar-SA" dirty="0">
                <a:latin typeface="Comic Sans MS" panose="030F0702030302020204" pitchFamily="66" charset="0"/>
              </a:rPr>
              <a:t> (يوجد).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1295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66800" y="937549"/>
            <a:ext cx="10058400" cy="5097491"/>
          </a:xfrm>
        </p:spPr>
        <p:txBody>
          <a:bodyPr>
            <a:normAutofit/>
          </a:bodyPr>
          <a:lstStyle/>
          <a:p>
            <a:r>
              <a:rPr lang="ar-JO" sz="3200" dirty="0">
                <a:latin typeface="Comic Sans MS" panose="030F0702030302020204" pitchFamily="66" charset="0"/>
              </a:rPr>
              <a:t>1. </a:t>
            </a:r>
            <a:r>
              <a:rPr lang="ar-JO" sz="3200" dirty="0" smtClean="0">
                <a:latin typeface="Comic Sans MS" panose="030F0702030302020204" pitchFamily="66" charset="0"/>
              </a:rPr>
              <a:t>نستعمل</a:t>
            </a:r>
            <a:r>
              <a:rPr lang="en-US" sz="3200" dirty="0" smtClean="0">
                <a:latin typeface="Comic Sans MS" panose="030F0702030302020204" pitchFamily="66" charset="0"/>
              </a:rPr>
              <a:t>  there </a:t>
            </a:r>
            <a:r>
              <a:rPr lang="en-US" sz="3200" dirty="0">
                <a:latin typeface="Comic Sans MS" panose="030F0702030302020204" pitchFamily="66" charset="0"/>
              </a:rPr>
              <a:t>is  </a:t>
            </a:r>
            <a:r>
              <a:rPr lang="ar-JO" sz="3200" dirty="0">
                <a:latin typeface="Comic Sans MS" panose="030F0702030302020204" pitchFamily="66" charset="0"/>
              </a:rPr>
              <a:t>لوصف عدد واحد أو غرض </a:t>
            </a:r>
            <a:r>
              <a:rPr lang="ar-JO" sz="3200" dirty="0" smtClean="0">
                <a:latin typeface="Comic Sans MS" panose="030F0702030302020204" pitchFamily="66" charset="0"/>
              </a:rPr>
              <a:t>واحد</a:t>
            </a:r>
            <a:endParaRPr lang="en-US" sz="3200" dirty="0" smtClean="0">
              <a:latin typeface="Comic Sans MS" panose="030F0702030302020204" pitchFamily="66" charset="0"/>
            </a:endParaRPr>
          </a:p>
          <a:p>
            <a:r>
              <a:rPr lang="ar-JO" sz="3200" dirty="0" smtClean="0">
                <a:latin typeface="Comic Sans MS" panose="030F0702030302020204" pitchFamily="66" charset="0"/>
              </a:rPr>
              <a:t> </a:t>
            </a:r>
            <a:r>
              <a:rPr lang="ar-JO" sz="3200" dirty="0">
                <a:latin typeface="Comic Sans MS" panose="030F0702030302020204" pitchFamily="66" charset="0"/>
              </a:rPr>
              <a:t>(أي مفرد).</a:t>
            </a:r>
          </a:p>
          <a:p>
            <a:r>
              <a:rPr lang="ar-JO" sz="3200" dirty="0">
                <a:latin typeface="Comic Sans MS" panose="030F0702030302020204" pitchFamily="66" charset="0"/>
              </a:rPr>
              <a:t>مثال:</a:t>
            </a:r>
          </a:p>
          <a:p>
            <a:r>
              <a:rPr lang="ar-JO" sz="3200" dirty="0">
                <a:latin typeface="Comic Sans MS" panose="030F0702030302020204" pitchFamily="66" charset="0"/>
              </a:rPr>
              <a:t>      يوجد باب في الغرفة.  </a:t>
            </a:r>
            <a:endParaRPr lang="en-US" sz="3200" dirty="0" smtClean="0">
              <a:latin typeface="Comic Sans MS" panose="030F0702030302020204" pitchFamily="66" charset="0"/>
            </a:endParaRPr>
          </a:p>
          <a:p>
            <a:r>
              <a:rPr lang="ar-JO" sz="3200" dirty="0">
                <a:latin typeface="Comic Sans MS" panose="030F0702030302020204" pitchFamily="66" charset="0"/>
              </a:rPr>
              <a:t>  </a:t>
            </a:r>
            <a:r>
              <a:rPr lang="en-US" sz="3200" dirty="0">
                <a:latin typeface="Comic Sans MS" panose="030F0702030302020204" pitchFamily="66" charset="0"/>
              </a:rPr>
              <a:t>There is a door in the room.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     </a:t>
            </a:r>
            <a:r>
              <a:rPr lang="ar-JO" sz="3200" dirty="0">
                <a:latin typeface="Comic Sans MS" panose="030F0702030302020204" pitchFamily="66" charset="0"/>
              </a:rPr>
              <a:t>يوجد قلم واحد على الطاولة. </a:t>
            </a:r>
            <a:endParaRPr lang="en-US" sz="3200" dirty="0" smtClean="0">
              <a:latin typeface="Comic Sans MS" panose="030F0702030302020204" pitchFamily="66" charset="0"/>
            </a:endParaRPr>
          </a:p>
          <a:p>
            <a:r>
              <a:rPr lang="en-US" sz="3200" dirty="0" smtClean="0">
                <a:latin typeface="Comic Sans MS" panose="030F0702030302020204" pitchFamily="66" charset="0"/>
              </a:rPr>
              <a:t>There </a:t>
            </a:r>
            <a:r>
              <a:rPr lang="en-US" sz="3200" dirty="0">
                <a:latin typeface="Comic Sans MS" panose="030F0702030302020204" pitchFamily="66" charset="0"/>
              </a:rPr>
              <a:t>is one pen on </a:t>
            </a:r>
            <a:r>
              <a:rPr lang="en-US" sz="3200" dirty="0" smtClean="0">
                <a:latin typeface="Comic Sans MS" panose="030F0702030302020204" pitchFamily="66" charset="0"/>
              </a:rPr>
              <a:t>the table. 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 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5945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66800" y="1157468"/>
            <a:ext cx="10058400" cy="4877572"/>
          </a:xfrm>
        </p:spPr>
        <p:txBody>
          <a:bodyPr>
            <a:normAutofit/>
          </a:bodyPr>
          <a:lstStyle/>
          <a:p>
            <a:r>
              <a:rPr lang="ar-JO" dirty="0"/>
              <a:t>2</a:t>
            </a:r>
            <a:r>
              <a:rPr lang="ar-JO" sz="2800" dirty="0">
                <a:latin typeface="Comic Sans MS" panose="030F0702030302020204" pitchFamily="66" charset="0"/>
              </a:rPr>
              <a:t>. نستعمل </a:t>
            </a:r>
            <a:r>
              <a:rPr lang="en-US" sz="2800" dirty="0" smtClean="0">
                <a:latin typeface="Comic Sans MS" panose="030F0702030302020204" pitchFamily="66" charset="0"/>
              </a:rPr>
              <a:t>  there </a:t>
            </a:r>
            <a:r>
              <a:rPr lang="en-US" sz="2800" dirty="0">
                <a:latin typeface="Comic Sans MS" panose="030F0702030302020204" pitchFamily="66" charset="0"/>
              </a:rPr>
              <a:t>are   </a:t>
            </a:r>
            <a:r>
              <a:rPr lang="ar-JO" sz="2800" dirty="0">
                <a:latin typeface="Comic Sans MS" panose="030F0702030302020204" pitchFamily="66" charset="0"/>
              </a:rPr>
              <a:t>لوصف عدد أكثر من واحد أو أغراض كثيرة </a:t>
            </a:r>
          </a:p>
          <a:p>
            <a:r>
              <a:rPr lang="ar-JO" sz="2800" dirty="0">
                <a:latin typeface="Comic Sans MS" panose="030F0702030302020204" pitchFamily="66" charset="0"/>
              </a:rPr>
              <a:t>(أي جمع).</a:t>
            </a:r>
          </a:p>
          <a:p>
            <a:r>
              <a:rPr lang="ar-JO" sz="2800" dirty="0">
                <a:latin typeface="Comic Sans MS" panose="030F0702030302020204" pitchFamily="66" charset="0"/>
              </a:rPr>
              <a:t>مثال:</a:t>
            </a:r>
          </a:p>
          <a:p>
            <a:r>
              <a:rPr lang="ar-JO" sz="2800" dirty="0">
                <a:latin typeface="Comic Sans MS" panose="030F0702030302020204" pitchFamily="66" charset="0"/>
              </a:rPr>
              <a:t>      يوجد أبواب في الغرفة.   </a:t>
            </a:r>
            <a:endParaRPr lang="en-US" sz="2800" dirty="0" smtClean="0">
              <a:latin typeface="Comic Sans MS" panose="030F0702030302020204" pitchFamily="66" charset="0"/>
            </a:endParaRPr>
          </a:p>
          <a:p>
            <a:r>
              <a:rPr lang="ar-JO" sz="2800" dirty="0">
                <a:latin typeface="Comic Sans MS" panose="030F0702030302020204" pitchFamily="66" charset="0"/>
              </a:rPr>
              <a:t> </a:t>
            </a:r>
            <a:r>
              <a:rPr lang="en-US" sz="2800" dirty="0">
                <a:latin typeface="Comic Sans MS" panose="030F0702030302020204" pitchFamily="66" charset="0"/>
              </a:rPr>
              <a:t>There are </a:t>
            </a:r>
            <a:r>
              <a:rPr lang="en-US" sz="2800" u="sng" dirty="0">
                <a:latin typeface="Comic Sans MS" panose="030F0702030302020204" pitchFamily="66" charset="0"/>
              </a:rPr>
              <a:t>doors</a:t>
            </a:r>
            <a:r>
              <a:rPr lang="en-US" sz="2800" dirty="0">
                <a:latin typeface="Comic Sans MS" panose="030F0702030302020204" pitchFamily="66" charset="0"/>
              </a:rPr>
              <a:t> in the room.</a:t>
            </a:r>
          </a:p>
          <a:p>
            <a:r>
              <a:rPr lang="en-US" sz="2800" dirty="0">
                <a:latin typeface="Comic Sans MS" panose="030F0702030302020204" pitchFamily="66" charset="0"/>
              </a:rPr>
              <a:t>     </a:t>
            </a:r>
            <a:r>
              <a:rPr lang="ar-JO" sz="2800" dirty="0">
                <a:latin typeface="Comic Sans MS" panose="030F0702030302020204" pitchFamily="66" charset="0"/>
              </a:rPr>
              <a:t>يوجد 5 أقلام على الطاولة. </a:t>
            </a:r>
            <a:endParaRPr lang="en-US" sz="2800" dirty="0" smtClean="0">
              <a:latin typeface="Comic Sans MS" panose="030F0702030302020204" pitchFamily="66" charset="0"/>
            </a:endParaRPr>
          </a:p>
          <a:p>
            <a:r>
              <a:rPr lang="en-US" sz="2800" dirty="0" smtClean="0">
                <a:latin typeface="Comic Sans MS" panose="030F0702030302020204" pitchFamily="66" charset="0"/>
              </a:rPr>
              <a:t>There </a:t>
            </a:r>
            <a:r>
              <a:rPr lang="en-US" sz="2800" dirty="0">
                <a:latin typeface="Comic Sans MS" panose="030F0702030302020204" pitchFamily="66" charset="0"/>
              </a:rPr>
              <a:t>are five </a:t>
            </a:r>
            <a:r>
              <a:rPr lang="en-US" sz="2800" u="sng" dirty="0">
                <a:latin typeface="Comic Sans MS" panose="030F0702030302020204" pitchFamily="66" charset="0"/>
              </a:rPr>
              <a:t>pens</a:t>
            </a:r>
            <a:r>
              <a:rPr lang="en-US" sz="2800" dirty="0">
                <a:latin typeface="Comic Sans MS" panose="030F0702030302020204" pitchFamily="66" charset="0"/>
              </a:rPr>
              <a:t> on the table.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7373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200" dirty="0">
                <a:latin typeface="Comic Sans MS" panose="030F0702030302020204" pitchFamily="66" charset="0"/>
              </a:rPr>
              <a:t> ما الفرق في المعنى بين هذه </a:t>
            </a:r>
            <a:r>
              <a:rPr lang="ar-SA" sz="3200" dirty="0" smtClean="0">
                <a:latin typeface="Comic Sans MS" panose="030F0702030302020204" pitchFamily="66" charset="0"/>
              </a:rPr>
              <a:t>الجمل</a:t>
            </a:r>
          </a:p>
          <a:p>
            <a:r>
              <a:rPr lang="ar-SA" sz="3200" dirty="0">
                <a:latin typeface="Comic Sans MS" panose="030F0702030302020204" pitchFamily="66" charset="0"/>
              </a:rPr>
              <a:t> </a:t>
            </a:r>
            <a:r>
              <a:rPr lang="en-US" sz="3200" dirty="0">
                <a:latin typeface="Comic Sans MS" panose="030F0702030302020204" pitchFamily="66" charset="0"/>
              </a:rPr>
              <a:t>Look at these examples what is the difference?</a:t>
            </a:r>
          </a:p>
          <a:p>
            <a:pPr algn="ctr"/>
            <a:r>
              <a:rPr lang="en-US" sz="3200" dirty="0">
                <a:latin typeface="Comic Sans MS" panose="030F0702030302020204" pitchFamily="66" charset="0"/>
              </a:rPr>
              <a:t>. There is 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one</a:t>
            </a:r>
            <a:r>
              <a:rPr lang="en-US" sz="3200" dirty="0">
                <a:latin typeface="Comic Sans MS" panose="030F0702030302020204" pitchFamily="66" charset="0"/>
              </a:rPr>
              <a:t> ball.</a:t>
            </a:r>
          </a:p>
          <a:p>
            <a:pPr algn="ctr"/>
            <a:r>
              <a:rPr lang="en-US" sz="3200" dirty="0">
                <a:latin typeface="Comic Sans MS" panose="030F0702030302020204" pitchFamily="66" charset="0"/>
              </a:rPr>
              <a:t>. There is 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n-US" sz="3200" dirty="0">
                <a:latin typeface="Comic Sans MS" panose="030F0702030302020204" pitchFamily="66" charset="0"/>
              </a:rPr>
              <a:t> man.</a:t>
            </a:r>
          </a:p>
          <a:p>
            <a:pPr algn="ctr"/>
            <a:r>
              <a:rPr lang="en-US" sz="3200" dirty="0">
                <a:latin typeface="Comic Sans MS" panose="030F0702030302020204" pitchFamily="66" charset="0"/>
              </a:rPr>
              <a:t>. There is 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an</a:t>
            </a:r>
            <a:r>
              <a:rPr lang="en-US" sz="3200" dirty="0">
                <a:latin typeface="Comic Sans MS" panose="030F0702030302020204" pitchFamily="66" charset="0"/>
              </a:rPr>
              <a:t> </a:t>
            </a:r>
            <a:r>
              <a:rPr lang="en-US" sz="3200" dirty="0" smtClean="0">
                <a:latin typeface="Comic Sans MS" panose="030F0702030302020204" pitchFamily="66" charset="0"/>
              </a:rPr>
              <a:t>orange</a:t>
            </a:r>
            <a:endParaRPr lang="en-US" sz="3200" dirty="0">
              <a:latin typeface="Comic Sans MS" panose="030F0702030302020204" pitchFamily="66" charset="0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5800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27904" y="972273"/>
            <a:ext cx="10058400" cy="4611355"/>
          </a:xfrm>
        </p:spPr>
        <p:txBody>
          <a:bodyPr/>
          <a:lstStyle/>
          <a:p>
            <a:pPr algn="l"/>
            <a:r>
              <a:rPr lang="en-US" sz="2000" dirty="0" smtClean="0">
                <a:latin typeface="Comic Sans MS" panose="030F0702030302020204" pitchFamily="66" charset="0"/>
              </a:rPr>
              <a:t>Write There is / There are: </a:t>
            </a:r>
            <a:endParaRPr lang="ar-SA" sz="2000" dirty="0" smtClean="0">
              <a:latin typeface="Comic Sans MS" panose="030F0702030302020204" pitchFamily="66" charset="0"/>
            </a:endParaRPr>
          </a:p>
          <a:p>
            <a:pPr algn="ctr"/>
            <a:endParaRPr lang="ar-SA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en-US" sz="2000" dirty="0" smtClean="0">
                <a:latin typeface="Comic Sans MS" panose="030F0702030302020204" pitchFamily="66" charset="0"/>
              </a:rPr>
              <a:t>1.___________-  a lion under the tree.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2.______________  two boys in the car.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3.________________  a woman in the house.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4.____________  tigers in the cage.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5. ____________ monkeys in the box.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6.___________  mangoes in the basket.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7. ____________- an orange in the box.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8.___________-  a child in the school.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9.____________-  buses on the road.</a:t>
            </a:r>
            <a:br>
              <a:rPr lang="en-US" sz="2000" dirty="0" smtClean="0">
                <a:latin typeface="Comic Sans MS" panose="030F0702030302020204" pitchFamily="66" charset="0"/>
              </a:rPr>
            </a:br>
            <a:r>
              <a:rPr lang="en-US" sz="2000" dirty="0" smtClean="0">
                <a:latin typeface="Comic Sans MS" panose="030F0702030302020204" pitchFamily="66" charset="0"/>
              </a:rPr>
              <a:t>10. _____________ boxes on the chair</a:t>
            </a:r>
            <a:endParaRPr lang="he-IL" sz="2000" dirty="0" smtClean="0">
              <a:latin typeface="Comic Sans MS" panose="030F0702030302020204" pitchFamily="66" charset="0"/>
            </a:endParaRPr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6607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MESSY ROOM 1- a memory game (prepositions) - English ESL Powerpoints for  distance learning and physical classroom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937" y="953013"/>
            <a:ext cx="7776727" cy="549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14937" y="583681"/>
            <a:ext cx="59725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Comic Sans MS" panose="030F0702030302020204" pitchFamily="66" charset="0"/>
              </a:rPr>
              <a:t>Describe the picture using There is and There are :</a:t>
            </a:r>
            <a:endParaRPr lang="he-IL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605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סבון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TM03457510[[fn=סבון]]</Template>
  <TotalTime>247</TotalTime>
  <Words>46</Words>
  <Application>Microsoft Office PowerPoint</Application>
  <PresentationFormat>מסך רחב</PresentationFormat>
  <Paragraphs>34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Comic Sans MS</vt:lpstr>
      <vt:lpstr>Garamond</vt:lpstr>
      <vt:lpstr>Gisha</vt:lpstr>
      <vt:lpstr>Tahoma</vt:lpstr>
      <vt:lpstr>סבון</vt:lpstr>
      <vt:lpstr>There is / there are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/ there are</dc:title>
  <dc:creator>user</dc:creator>
  <cp:lastModifiedBy>user</cp:lastModifiedBy>
  <cp:revision>4</cp:revision>
  <dcterms:created xsi:type="dcterms:W3CDTF">2020-11-23T11:22:31Z</dcterms:created>
  <dcterms:modified xsi:type="dcterms:W3CDTF">2020-11-23T15:29:36Z</dcterms:modified>
</cp:coreProperties>
</file>