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454400" y="1986846"/>
            <a:ext cx="5933120" cy="2190044"/>
          </a:xfrm>
        </p:spPr>
        <p:txBody>
          <a:bodyPr/>
          <a:lstStyle/>
          <a:p>
            <a:r>
              <a:rPr lang="en-US" sz="4800" dirty="0" smtClean="0">
                <a:latin typeface="Comic Sans MS" panose="030F0702030302020204" pitchFamily="66" charset="0"/>
              </a:rPr>
              <a:t>Pronouns</a:t>
            </a:r>
            <a:r>
              <a:rPr lang="en-US" dirty="0" smtClean="0"/>
              <a:t> </a:t>
            </a:r>
            <a:r>
              <a:rPr lang="ar-SA" dirty="0" smtClean="0"/>
              <a:t>الضمائر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3317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986843" y="2714978"/>
            <a:ext cx="8856133" cy="1495777"/>
          </a:xfrm>
        </p:spPr>
        <p:txBody>
          <a:bodyPr/>
          <a:lstStyle/>
          <a:p>
            <a:r>
              <a:rPr lang="ar-SA" b="1" dirty="0"/>
              <a:t>الضمير في اللغة الإنجليزية </a:t>
            </a:r>
            <a:r>
              <a:rPr lang="ar-SA" b="1" dirty="0" smtClean="0"/>
              <a:t>..</a:t>
            </a:r>
          </a:p>
          <a:p>
            <a:r>
              <a:rPr lang="ar-SA" b="1" dirty="0" smtClean="0"/>
              <a:t>كلمة </a:t>
            </a:r>
            <a:r>
              <a:rPr lang="ar-SA" b="1" dirty="0"/>
              <a:t>تحل محل أو تأتي بديلا ل </a:t>
            </a:r>
            <a:r>
              <a:rPr lang="ar-SA" b="1" dirty="0" err="1" smtClean="0"/>
              <a:t>الإسم</a:t>
            </a:r>
            <a:r>
              <a:rPr lang="ar-SA" b="1" dirty="0"/>
              <a:t> </a:t>
            </a:r>
            <a:r>
              <a:rPr lang="en-US" b="1" dirty="0" smtClean="0"/>
              <a:t>Noun</a:t>
            </a:r>
            <a:r>
              <a:rPr lang="he-IL" b="1" dirty="0" smtClean="0"/>
              <a:t> </a:t>
            </a:r>
            <a:r>
              <a:rPr lang="ar-SA" b="1" dirty="0" smtClean="0"/>
              <a:t>او الفاعل </a:t>
            </a:r>
            <a:r>
              <a:rPr lang="en-US" b="1" dirty="0" smtClean="0"/>
              <a:t>Subjective pronouns </a:t>
            </a:r>
            <a:endParaRPr lang="he-IL" b="1" dirty="0" smtClean="0"/>
          </a:p>
          <a:p>
            <a:pPr marL="0" indent="0">
              <a:buNone/>
            </a:pPr>
            <a:endParaRPr lang="he-IL" b="1" dirty="0" smtClean="0"/>
          </a:p>
          <a:p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4125572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شرح الضمائر في اللغة الانجليزية بالتفصيل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926" y="1670757"/>
            <a:ext cx="6995660" cy="3935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720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A" dirty="0"/>
              <a:t/>
            </a:r>
            <a:br>
              <a:rPr lang="ar-SA" dirty="0"/>
            </a:br>
            <a:r>
              <a:rPr lang="ar-SA" sz="2800" dirty="0">
                <a:latin typeface="Comic Sans MS" panose="030F0702030302020204" pitchFamily="66" charset="0"/>
              </a:rPr>
              <a:t>الضمائر الشخصية </a:t>
            </a:r>
            <a:r>
              <a:rPr lang="ar-SA" sz="2800" dirty="0" err="1">
                <a:latin typeface="Comic Sans MS" panose="030F0702030302020204" pitchFamily="66" charset="0"/>
              </a:rPr>
              <a:t>هى</a:t>
            </a:r>
            <a:r>
              <a:rPr lang="ar-SA" sz="2800" dirty="0">
                <a:latin typeface="Comic Sans MS" panose="030F0702030302020204" pitchFamily="66" charset="0"/>
              </a:rPr>
              <a:t> الضمائر الفاعل او </a:t>
            </a:r>
            <a:r>
              <a:rPr lang="ar-SA" sz="2800" dirty="0" smtClean="0">
                <a:latin typeface="Comic Sans MS" panose="030F0702030302020204" pitchFamily="66" charset="0"/>
              </a:rPr>
              <a:t>المفعول: </a:t>
            </a:r>
          </a:p>
          <a:p>
            <a:r>
              <a:rPr lang="ar-SA" sz="2800" dirty="0">
                <a:latin typeface="Comic Sans MS" panose="030F0702030302020204" pitchFamily="66" charset="0"/>
              </a:rPr>
              <a:t/>
            </a:r>
            <a:br>
              <a:rPr lang="ar-SA" sz="2800" dirty="0">
                <a:latin typeface="Comic Sans MS" panose="030F0702030302020204" pitchFamily="66" charset="0"/>
              </a:rPr>
            </a:br>
            <a:r>
              <a:rPr lang="ar-SA" sz="2800" dirty="0">
                <a:latin typeface="Comic Sans MS" panose="030F0702030302020204" pitchFamily="66" charset="0"/>
              </a:rPr>
              <a:t>- ضمائر الفاعل </a:t>
            </a:r>
            <a:r>
              <a:rPr lang="ar-SA" sz="2800" dirty="0" err="1">
                <a:latin typeface="Comic Sans MS" panose="030F0702030302020204" pitchFamily="66" charset="0"/>
              </a:rPr>
              <a:t>هى</a:t>
            </a:r>
            <a:r>
              <a:rPr lang="ar-SA" sz="2800" dirty="0">
                <a:latin typeface="Comic Sans MS" panose="030F0702030302020204" pitchFamily="66" charset="0"/>
              </a:rPr>
              <a:t> </a:t>
            </a:r>
            <a:r>
              <a:rPr lang="en-US" sz="2800" dirty="0">
                <a:latin typeface="Comic Sans MS" panose="030F0702030302020204" pitchFamily="66" charset="0"/>
              </a:rPr>
              <a:t>I, He, She, We, You, </a:t>
            </a:r>
            <a:r>
              <a:rPr lang="en-US" sz="2800" dirty="0" smtClean="0">
                <a:latin typeface="Comic Sans MS" panose="030F0702030302020204" pitchFamily="66" charset="0"/>
              </a:rPr>
              <a:t>They</a:t>
            </a:r>
            <a:endParaRPr lang="ar-SA" sz="2800" dirty="0" smtClean="0">
              <a:latin typeface="Comic Sans MS" panose="030F0702030302020204" pitchFamily="66" charset="0"/>
            </a:endParaRPr>
          </a:p>
          <a:p>
            <a:endParaRPr lang="ar-SA" sz="2800" dirty="0" smtClean="0">
              <a:latin typeface="Comic Sans MS" panose="030F0702030302020204" pitchFamily="66" charset="0"/>
            </a:endParaRPr>
          </a:p>
          <a:p>
            <a:pPr algn="ctr"/>
            <a:r>
              <a:rPr lang="en-US" sz="2800" dirty="0" smtClean="0">
                <a:latin typeface="Comic Sans MS" panose="030F0702030302020204" pitchFamily="66" charset="0"/>
              </a:rPr>
              <a:t>I</a:t>
            </a:r>
            <a:r>
              <a:rPr lang="en-US" sz="2800" dirty="0">
                <a:latin typeface="Comic Sans MS" panose="030F0702030302020204" pitchFamily="66" charset="0"/>
              </a:rPr>
              <a:t> am a </a:t>
            </a:r>
            <a:r>
              <a:rPr lang="en-US" sz="2800" dirty="0" smtClean="0">
                <a:latin typeface="Comic Sans MS" panose="030F0702030302020204" pitchFamily="66" charset="0"/>
              </a:rPr>
              <a:t>teacher 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She is an actress.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He is a doctor .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They are players.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98235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251678" y="733779"/>
            <a:ext cx="10178322" cy="53848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ar-SA" dirty="0"/>
              <a:t/>
            </a:r>
            <a:br>
              <a:rPr lang="ar-SA" dirty="0"/>
            </a:br>
            <a:r>
              <a:rPr lang="ar-SA" sz="4000" dirty="0">
                <a:latin typeface="Comic Sans MS" panose="030F0702030302020204" pitchFamily="66" charset="0"/>
              </a:rPr>
              <a:t>تستخدم </a:t>
            </a:r>
            <a:r>
              <a:rPr lang="en-US" sz="4000" dirty="0" smtClean="0">
                <a:latin typeface="Comic Sans MS" panose="030F0702030302020204" pitchFamily="66" charset="0"/>
              </a:rPr>
              <a:t> It </a:t>
            </a:r>
            <a:r>
              <a:rPr lang="ar-SA" sz="4000" dirty="0" smtClean="0">
                <a:latin typeface="Comic Sans MS" panose="030F0702030302020204" pitchFamily="66" charset="0"/>
              </a:rPr>
              <a:t>مع </a:t>
            </a:r>
            <a:r>
              <a:rPr lang="ar-SA" sz="4000" dirty="0">
                <a:latin typeface="Comic Sans MS" panose="030F0702030302020204" pitchFamily="66" charset="0"/>
              </a:rPr>
              <a:t>الاشياء </a:t>
            </a:r>
            <a:r>
              <a:rPr lang="ar-SA" sz="4000" dirty="0" smtClean="0">
                <a:latin typeface="Comic Sans MS" panose="030F0702030302020204" pitchFamily="66" charset="0"/>
              </a:rPr>
              <a:t>–الأغراض – الجماد والغير عاقل </a:t>
            </a:r>
          </a:p>
          <a:p>
            <a:pPr algn="ctr"/>
            <a:r>
              <a:rPr lang="ar-SA" sz="4000" dirty="0" smtClean="0">
                <a:latin typeface="Comic Sans MS" panose="030F0702030302020204" pitchFamily="66" charset="0"/>
              </a:rPr>
              <a:t>ولكنها </a:t>
            </a:r>
            <a:r>
              <a:rPr lang="ar-SA" sz="4000" dirty="0">
                <a:latin typeface="Comic Sans MS" panose="030F0702030302020204" pitchFamily="66" charset="0"/>
              </a:rPr>
              <a:t>احيانا تستعمل لتعريف شخص غير </a:t>
            </a:r>
            <a:r>
              <a:rPr lang="ar-SA" sz="4000" dirty="0" smtClean="0">
                <a:latin typeface="Comic Sans MS" panose="030F0702030302020204" pitchFamily="66" charset="0"/>
              </a:rPr>
              <a:t>معروف</a:t>
            </a:r>
            <a:endParaRPr lang="en-US" sz="40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4000" dirty="0" smtClean="0">
                <a:latin typeface="Comic Sans MS" panose="030F0702030302020204" pitchFamily="66" charset="0"/>
              </a:rPr>
              <a:t>Itis </a:t>
            </a:r>
            <a:r>
              <a:rPr lang="en-US" sz="4000" dirty="0">
                <a:latin typeface="Comic Sans MS" panose="030F0702030302020204" pitchFamily="66" charset="0"/>
              </a:rPr>
              <a:t>our </a:t>
            </a:r>
            <a:r>
              <a:rPr lang="en-US" sz="4000" dirty="0" smtClean="0">
                <a:latin typeface="Comic Sans MS" panose="030F0702030302020204" pitchFamily="66" charset="0"/>
              </a:rPr>
              <a:t>neighbor</a:t>
            </a:r>
          </a:p>
          <a:p>
            <a:pPr marL="0" indent="0" algn="ctr">
              <a:buNone/>
            </a:pPr>
            <a:r>
              <a:rPr lang="ar-SA" sz="4000" dirty="0" smtClean="0">
                <a:latin typeface="Comic Sans MS" panose="030F0702030302020204" pitchFamily="66" charset="0"/>
              </a:rPr>
              <a:t>تستعمل </a:t>
            </a:r>
            <a:r>
              <a:rPr lang="ar-SA" sz="4000" dirty="0">
                <a:latin typeface="Comic Sans MS" panose="030F0702030302020204" pitchFamily="66" charset="0"/>
              </a:rPr>
              <a:t>ايضا </a:t>
            </a:r>
            <a:r>
              <a:rPr lang="ar-SA" sz="4000" dirty="0" err="1">
                <a:latin typeface="Comic Sans MS" panose="030F0702030302020204" pitchFamily="66" charset="0"/>
              </a:rPr>
              <a:t>فى</a:t>
            </a:r>
            <a:r>
              <a:rPr lang="ar-SA" sz="4000" dirty="0">
                <a:latin typeface="Comic Sans MS" panose="030F0702030302020204" pitchFamily="66" charset="0"/>
              </a:rPr>
              <a:t> جمل للتعبير عن الطقس وتستخدم </a:t>
            </a:r>
            <a:r>
              <a:rPr lang="ar-SA" sz="4000" dirty="0" smtClean="0">
                <a:latin typeface="Comic Sans MS" panose="030F0702030302020204" pitchFamily="66" charset="0"/>
              </a:rPr>
              <a:t>كفاعل</a:t>
            </a:r>
            <a:r>
              <a:rPr lang="en-US" sz="4000" dirty="0" smtClean="0">
                <a:latin typeface="Comic Sans MS" panose="030F0702030302020204" pitchFamily="66" charset="0"/>
              </a:rPr>
              <a:t>.</a:t>
            </a:r>
            <a:endParaRPr lang="ar-SA" sz="40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Comic Sans MS" panose="030F0702030302020204" pitchFamily="66" charset="0"/>
              </a:rPr>
              <a:t>It is raining </a:t>
            </a:r>
            <a:r>
              <a:rPr lang="en-US" sz="4000" dirty="0" smtClean="0">
                <a:latin typeface="Comic Sans MS" panose="030F0702030302020204" pitchFamily="66" charset="0"/>
              </a:rPr>
              <a:t>today.</a:t>
            </a:r>
            <a:endParaRPr lang="en-US" sz="4000" dirty="0">
              <a:latin typeface="Comic Sans MS" panose="030F0702030302020204" pitchFamily="66" charset="0"/>
            </a:endParaRPr>
          </a:p>
          <a:p>
            <a:pPr algn="ctr"/>
            <a:r>
              <a:rPr lang="en-US" sz="4000" dirty="0">
                <a:latin typeface="Comic Sans MS" panose="030F0702030302020204" pitchFamily="66" charset="0"/>
              </a:rPr>
              <a:t>It is </a:t>
            </a:r>
            <a:r>
              <a:rPr lang="en-US" sz="4000" dirty="0" smtClean="0">
                <a:latin typeface="Comic Sans MS" panose="030F0702030302020204" pitchFamily="66" charset="0"/>
              </a:rPr>
              <a:t>shining</a:t>
            </a:r>
            <a:r>
              <a:rPr lang="en-US" sz="4000" dirty="0">
                <a:latin typeface="Comic Sans MS" panose="030F0702030302020204" pitchFamily="66" charset="0"/>
              </a:rPr>
              <a:t>.</a:t>
            </a:r>
          </a:p>
          <a:p>
            <a:pPr algn="ctr"/>
            <a:r>
              <a:rPr lang="en-US" sz="4000" dirty="0">
                <a:latin typeface="Comic Sans MS" panose="030F0702030302020204" pitchFamily="66" charset="0"/>
              </a:rPr>
              <a:t>It is very hot</a:t>
            </a:r>
            <a:r>
              <a:rPr lang="en-US" sz="4000" dirty="0" smtClean="0">
                <a:latin typeface="Comic Sans MS" panose="030F0702030302020204" pitchFamily="66" charset="0"/>
              </a:rPr>
              <a:t>.</a:t>
            </a:r>
            <a:endParaRPr lang="he-IL" sz="4000" dirty="0" smtClean="0">
              <a:latin typeface="Comic Sans MS" panose="030F0702030302020204" pitchFamily="66" charset="0"/>
            </a:endParaRPr>
          </a:p>
          <a:p>
            <a:pPr algn="ctr"/>
            <a:endParaRPr lang="en-US" sz="4000" dirty="0">
              <a:latin typeface="Comic Sans MS" panose="030F0702030302020204" pitchFamily="66" charset="0"/>
            </a:endParaRPr>
          </a:p>
          <a:p>
            <a:pPr algn="ctr"/>
            <a:r>
              <a:rPr lang="ar-SA" sz="4000" dirty="0">
                <a:latin typeface="Comic Sans MS" panose="030F0702030302020204" pitchFamily="66" charset="0"/>
              </a:rPr>
              <a:t>تستخدم ايضا للتعبير عن الوقت </a:t>
            </a:r>
            <a:r>
              <a:rPr lang="ar-SA" sz="4000" dirty="0" smtClean="0">
                <a:latin typeface="Comic Sans MS" panose="030F0702030302020204" pitchFamily="66" charset="0"/>
              </a:rPr>
              <a:t>والقياس</a:t>
            </a:r>
          </a:p>
          <a:p>
            <a:pPr algn="ctr"/>
            <a:r>
              <a:rPr lang="en-US" sz="4000" dirty="0">
                <a:latin typeface="Comic Sans MS" panose="030F0702030302020204" pitchFamily="66" charset="0"/>
              </a:rPr>
              <a:t>It is half past eleven</a:t>
            </a:r>
            <a:r>
              <a:rPr lang="en-US" sz="4000" dirty="0" smtClean="0">
                <a:latin typeface="Comic Sans MS" panose="030F0702030302020204" pitchFamily="66" charset="0"/>
              </a:rPr>
              <a:t>.</a:t>
            </a:r>
            <a:endParaRPr lang="en-US" sz="4000" dirty="0">
              <a:latin typeface="Comic Sans MS" panose="030F0702030302020204" pitchFamily="66" charset="0"/>
            </a:endParaRPr>
          </a:p>
          <a:p>
            <a:pPr algn="ctr"/>
            <a:r>
              <a:rPr lang="en-US" sz="4000" dirty="0">
                <a:latin typeface="Comic Sans MS" panose="030F0702030302020204" pitchFamily="66" charset="0"/>
              </a:rPr>
              <a:t>It is twenty miles to Madrid.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72709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251678" y="1174044"/>
            <a:ext cx="10178322" cy="4820355"/>
          </a:xfrm>
        </p:spPr>
        <p:txBody>
          <a:bodyPr>
            <a:normAutofit/>
          </a:bodyPr>
          <a:lstStyle/>
          <a:p>
            <a:r>
              <a:rPr lang="ar-SA" dirty="0" smtClean="0"/>
              <a:t>انسخوا السؤال على دفاتركم واجيبوا:</a:t>
            </a:r>
          </a:p>
          <a:p>
            <a:endParaRPr lang="ar-SA" dirty="0"/>
          </a:p>
          <a:p>
            <a:pPr algn="l"/>
            <a:r>
              <a:rPr lang="en-US" dirty="0" smtClean="0"/>
              <a:t>Write the meaning of the pronouns: </a:t>
            </a:r>
            <a:endParaRPr lang="he-IL" dirty="0" smtClean="0"/>
          </a:p>
          <a:p>
            <a:pPr algn="l"/>
            <a:endParaRPr lang="he-IL" dirty="0"/>
          </a:p>
          <a:p>
            <a:pPr algn="l"/>
            <a:r>
              <a:rPr lang="en-US" dirty="0" smtClean="0"/>
              <a:t>I ______       We ______     She ______     They ______     He ______   It ______  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You ______ </a:t>
            </a:r>
            <a:endParaRPr lang="he-IL" dirty="0" smtClean="0"/>
          </a:p>
          <a:p>
            <a:pPr algn="l"/>
            <a:endParaRPr lang="he-IL" dirty="0"/>
          </a:p>
          <a:p>
            <a:pPr algn="l"/>
            <a:endParaRPr lang="he-IL" dirty="0" smtClean="0"/>
          </a:p>
          <a:p>
            <a:r>
              <a:rPr lang="en-US" dirty="0" smtClean="0"/>
              <a:t>Best Wishes </a:t>
            </a:r>
          </a:p>
          <a:p>
            <a:r>
              <a:rPr lang="en-US" dirty="0" err="1" smtClean="0"/>
              <a:t>Shorouq</a:t>
            </a:r>
            <a:r>
              <a:rPr lang="en-US" dirty="0" smtClean="0"/>
              <a:t> </a:t>
            </a:r>
            <a:r>
              <a:rPr lang="en-US" dirty="0" err="1" smtClean="0"/>
              <a:t>kanaaneh</a:t>
            </a:r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170413222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TM10001106[[fn=תג]]</Template>
  <TotalTime>73</TotalTime>
  <Words>46</Words>
  <Application>Microsoft Office PowerPoint</Application>
  <PresentationFormat>מסך רחב</PresentationFormat>
  <Paragraphs>32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12" baseType="lpstr">
      <vt:lpstr>Arial</vt:lpstr>
      <vt:lpstr>Comic Sans MS</vt:lpstr>
      <vt:lpstr>Gill Sans MT</vt:lpstr>
      <vt:lpstr>Impact</vt:lpstr>
      <vt:lpstr>Majalla UI</vt:lpstr>
      <vt:lpstr>Badge</vt:lpstr>
      <vt:lpstr>Pronouns الضمائر 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 الضمائر</dc:title>
  <dc:creator>user</dc:creator>
  <cp:lastModifiedBy>user</cp:lastModifiedBy>
  <cp:revision>3</cp:revision>
  <dcterms:created xsi:type="dcterms:W3CDTF">2020-11-11T06:54:41Z</dcterms:created>
  <dcterms:modified xsi:type="dcterms:W3CDTF">2020-11-11T08:07:46Z</dcterms:modified>
</cp:coreProperties>
</file>