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709842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630746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3469623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220450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2447164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309699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3334780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3909654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1955823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2462309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90A20BDE-1D57-47C3-A475-14A920C2E6EF}" type="datetimeFigureOut">
              <a:rPr lang="he-IL" smtClean="0"/>
              <a:pPr/>
              <a:t>ז'/חשון/תשפ"א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3393169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0A20BDE-1D57-47C3-A475-14A920C2E6EF}" type="datetimeFigureOut">
              <a:rPr lang="he-IL" smtClean="0"/>
              <a:pPr/>
              <a:t>ז'/חשון/תשפ"א</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B40ED24-7B96-4702-8D22-404B6C1E4933}" type="slidenum">
              <a:rPr lang="he-IL" smtClean="0"/>
              <a:pPr/>
              <a:t>‹#›</a:t>
            </a:fld>
            <a:endParaRPr lang="he-IL"/>
          </a:p>
        </p:txBody>
      </p:sp>
    </p:spTree>
    <p:extLst>
      <p:ext uri="{BB962C8B-B14F-4D97-AF65-F5344CB8AC3E}">
        <p14:creationId xmlns:p14="http://schemas.microsoft.com/office/powerpoint/2010/main" xmlns="" val="374993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noAutofit/>
          </a:bodyPr>
          <a:lstStyle/>
          <a:p>
            <a:r>
              <a:rPr lang="he-IL" sz="8800" dirty="0" smtClean="0">
                <a:solidFill>
                  <a:srgbClr val="00B050"/>
                </a:solidFill>
              </a:rPr>
              <a:t>שם עצם ושם תואר</a:t>
            </a:r>
            <a:endParaRPr lang="he-IL" sz="8800" dirty="0">
              <a:solidFill>
                <a:srgbClr val="00B050"/>
              </a:solidFill>
            </a:endParaRPr>
          </a:p>
        </p:txBody>
      </p:sp>
    </p:spTree>
    <p:extLst>
      <p:ext uri="{BB962C8B-B14F-4D97-AF65-F5344CB8AC3E}">
        <p14:creationId xmlns:p14="http://schemas.microsoft.com/office/powerpoint/2010/main" xmlns="" val="2714235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19256" cy="4306490"/>
          </a:xfrm>
        </p:spPr>
        <p:txBody>
          <a:bodyPr>
            <a:normAutofit/>
          </a:bodyPr>
          <a:lstStyle/>
          <a:p>
            <a:pPr algn="r"/>
            <a:r>
              <a:rPr lang="he-IL" dirty="0" smtClean="0"/>
              <a:t>להלן כמה משפטים קצרים המורכבים מפועל, שם עצם ושם תואר. שימו לב למילים המודגשות בצבע </a:t>
            </a:r>
            <a:r>
              <a:rPr lang="he-IL" dirty="0" smtClean="0">
                <a:solidFill>
                  <a:srgbClr val="FF0000"/>
                </a:solidFill>
              </a:rPr>
              <a:t>אדום </a:t>
            </a:r>
            <a:r>
              <a:rPr lang="he-IL" dirty="0" smtClean="0"/>
              <a:t>ובצבע </a:t>
            </a:r>
            <a:r>
              <a:rPr lang="he-IL" dirty="0" smtClean="0">
                <a:solidFill>
                  <a:schemeClr val="accent1"/>
                </a:solidFill>
              </a:rPr>
              <a:t>כחול</a:t>
            </a:r>
            <a:r>
              <a:rPr lang="he-IL" dirty="0" smtClean="0"/>
              <a:t>.</a:t>
            </a:r>
            <a:endParaRPr lang="he-IL" dirty="0"/>
          </a:p>
        </p:txBody>
      </p:sp>
    </p:spTree>
    <p:extLst>
      <p:ext uri="{BB962C8B-B14F-4D97-AF65-F5344CB8AC3E}">
        <p14:creationId xmlns:p14="http://schemas.microsoft.com/office/powerpoint/2010/main" xmlns="" val="2840231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6178698"/>
          </a:xfrm>
        </p:spPr>
        <p:txBody>
          <a:bodyPr>
            <a:normAutofit fontScale="90000"/>
          </a:bodyPr>
          <a:lstStyle/>
          <a:p>
            <a:pPr algn="r"/>
            <a:r>
              <a:rPr lang="he-IL" dirty="0" smtClean="0"/>
              <a:t>1. ראיתי </a:t>
            </a:r>
            <a:r>
              <a:rPr lang="he-IL" dirty="0" smtClean="0">
                <a:solidFill>
                  <a:srgbClr val="FF0000"/>
                </a:solidFill>
              </a:rPr>
              <a:t>בית</a:t>
            </a:r>
            <a:r>
              <a:rPr lang="he-IL" dirty="0" smtClean="0"/>
              <a:t> </a:t>
            </a:r>
            <a:r>
              <a:rPr lang="he-IL" dirty="0" smtClean="0">
                <a:solidFill>
                  <a:schemeClr val="accent1"/>
                </a:solidFill>
              </a:rPr>
              <a:t>גדול</a:t>
            </a:r>
            <a:r>
              <a:rPr lang="he-IL" dirty="0" smtClean="0"/>
              <a:t> .</a:t>
            </a:r>
            <a:br>
              <a:rPr lang="he-IL" dirty="0" smtClean="0"/>
            </a:br>
            <a:r>
              <a:rPr lang="he-IL" dirty="0" smtClean="0"/>
              <a:t>2. שמעתי </a:t>
            </a:r>
            <a:r>
              <a:rPr lang="he-IL" dirty="0" smtClean="0">
                <a:solidFill>
                  <a:srgbClr val="FF0000"/>
                </a:solidFill>
              </a:rPr>
              <a:t>דברים </a:t>
            </a:r>
            <a:r>
              <a:rPr lang="he-IL" dirty="0" smtClean="0">
                <a:solidFill>
                  <a:schemeClr val="accent1"/>
                </a:solidFill>
              </a:rPr>
              <a:t>יפים.</a:t>
            </a:r>
            <a:r>
              <a:rPr lang="he-IL" dirty="0" smtClean="0"/>
              <a:t/>
            </a:r>
            <a:br>
              <a:rPr lang="he-IL" dirty="0" smtClean="0"/>
            </a:br>
            <a:r>
              <a:rPr lang="he-IL" dirty="0" smtClean="0"/>
              <a:t>3.קניתי </a:t>
            </a:r>
            <a:r>
              <a:rPr lang="he-IL" dirty="0" smtClean="0">
                <a:solidFill>
                  <a:srgbClr val="FF0000"/>
                </a:solidFill>
              </a:rPr>
              <a:t>ילקוט </a:t>
            </a:r>
            <a:r>
              <a:rPr lang="he-IL" dirty="0" smtClean="0">
                <a:solidFill>
                  <a:schemeClr val="accent1"/>
                </a:solidFill>
              </a:rPr>
              <a:t>שחור</a:t>
            </a:r>
            <a:r>
              <a:rPr lang="he-IL" dirty="0" smtClean="0"/>
              <a:t>.</a:t>
            </a:r>
            <a:br>
              <a:rPr lang="he-IL" dirty="0" smtClean="0"/>
            </a:br>
            <a:r>
              <a:rPr lang="he-IL" dirty="0" smtClean="0"/>
              <a:t>4. פגשתי </a:t>
            </a:r>
            <a:r>
              <a:rPr lang="he-IL" dirty="0" smtClean="0">
                <a:solidFill>
                  <a:srgbClr val="FF0000"/>
                </a:solidFill>
              </a:rPr>
              <a:t>ילדה </a:t>
            </a:r>
            <a:r>
              <a:rPr lang="he-IL" dirty="0" smtClean="0">
                <a:solidFill>
                  <a:schemeClr val="accent1"/>
                </a:solidFill>
              </a:rPr>
              <a:t>נחמדה</a:t>
            </a:r>
            <a:r>
              <a:rPr lang="he-IL" dirty="0" smtClean="0"/>
              <a:t>.</a:t>
            </a:r>
            <a:br>
              <a:rPr lang="he-IL" dirty="0" smtClean="0"/>
            </a:br>
            <a:r>
              <a:rPr lang="he-IL" dirty="0" smtClean="0"/>
              <a:t>5. כתבתי </a:t>
            </a:r>
            <a:r>
              <a:rPr lang="he-IL" dirty="0" smtClean="0">
                <a:solidFill>
                  <a:srgbClr val="FF0000"/>
                </a:solidFill>
              </a:rPr>
              <a:t>מילים</a:t>
            </a:r>
            <a:r>
              <a:rPr lang="he-IL" dirty="0" smtClean="0"/>
              <a:t> </a:t>
            </a:r>
            <a:r>
              <a:rPr lang="he-IL" dirty="0" smtClean="0">
                <a:solidFill>
                  <a:schemeClr val="accent1"/>
                </a:solidFill>
              </a:rPr>
              <a:t>יפות</a:t>
            </a:r>
            <a:r>
              <a:rPr lang="he-IL" dirty="0" smtClean="0"/>
              <a:t>.</a:t>
            </a:r>
            <a:br>
              <a:rPr lang="he-IL" dirty="0" smtClean="0"/>
            </a:br>
            <a:r>
              <a:rPr lang="he-IL" dirty="0" smtClean="0"/>
              <a:t>6. ציירתי </a:t>
            </a:r>
            <a:r>
              <a:rPr lang="he-IL" dirty="0" smtClean="0">
                <a:solidFill>
                  <a:srgbClr val="FF0000"/>
                </a:solidFill>
              </a:rPr>
              <a:t>ציור</a:t>
            </a:r>
            <a:r>
              <a:rPr lang="he-IL" dirty="0" smtClean="0"/>
              <a:t> </a:t>
            </a:r>
            <a:r>
              <a:rPr lang="he-IL" dirty="0" smtClean="0">
                <a:solidFill>
                  <a:schemeClr val="accent1"/>
                </a:solidFill>
              </a:rPr>
              <a:t>חדש</a:t>
            </a:r>
            <a:r>
              <a:rPr lang="he-IL" dirty="0" smtClean="0"/>
              <a:t>.</a:t>
            </a:r>
            <a:br>
              <a:rPr lang="he-IL" dirty="0" smtClean="0"/>
            </a:br>
            <a:r>
              <a:rPr lang="he-IL" dirty="0"/>
              <a:t/>
            </a:r>
            <a:br>
              <a:rPr lang="he-IL" dirty="0"/>
            </a:br>
            <a:r>
              <a:rPr lang="he-IL" dirty="0" smtClean="0"/>
              <a:t>כל המילים בצבע </a:t>
            </a:r>
            <a:r>
              <a:rPr lang="he-IL" dirty="0" smtClean="0">
                <a:solidFill>
                  <a:srgbClr val="FF0000"/>
                </a:solidFill>
              </a:rPr>
              <a:t>אדום</a:t>
            </a:r>
            <a:r>
              <a:rPr lang="he-IL" dirty="0" smtClean="0"/>
              <a:t> הן שמות עצם, והמילים בצבע </a:t>
            </a:r>
            <a:r>
              <a:rPr lang="he-IL" dirty="0" smtClean="0">
                <a:solidFill>
                  <a:schemeClr val="accent1"/>
                </a:solidFill>
              </a:rPr>
              <a:t>כחול</a:t>
            </a:r>
            <a:r>
              <a:rPr lang="he-IL" dirty="0" smtClean="0"/>
              <a:t> הן שמות תואר.</a:t>
            </a:r>
            <a:br>
              <a:rPr lang="he-IL" dirty="0" smtClean="0"/>
            </a:br>
            <a:endParaRPr lang="he-IL" dirty="0"/>
          </a:p>
        </p:txBody>
      </p:sp>
    </p:spTree>
    <p:extLst>
      <p:ext uri="{BB962C8B-B14F-4D97-AF65-F5344CB8AC3E}">
        <p14:creationId xmlns:p14="http://schemas.microsoft.com/office/powerpoint/2010/main" xmlns="" val="3326200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Autofit/>
          </a:bodyPr>
          <a:lstStyle/>
          <a:p>
            <a:pPr algn="r"/>
            <a:r>
              <a:rPr lang="he-IL" dirty="0" smtClean="0"/>
              <a:t>שם עצם ושם תואר חייבים להיות מותאמים זה לזה במין ובמספר. מה זאת אומרת??</a:t>
            </a:r>
            <a:endParaRPr lang="he-IL" dirty="0"/>
          </a:p>
        </p:txBody>
      </p:sp>
      <p:sp>
        <p:nvSpPr>
          <p:cNvPr id="3" name="מציין מיקום תוכן 2"/>
          <p:cNvSpPr>
            <a:spLocks noGrp="1"/>
          </p:cNvSpPr>
          <p:nvPr>
            <p:ph idx="1"/>
          </p:nvPr>
        </p:nvSpPr>
        <p:spPr/>
        <p:txBody>
          <a:bodyPr>
            <a:normAutofit/>
          </a:bodyPr>
          <a:lstStyle/>
          <a:p>
            <a:pPr marL="0" indent="0">
              <a:buNone/>
            </a:pPr>
            <a:r>
              <a:rPr lang="he-IL" sz="4400" dirty="0" smtClean="0"/>
              <a:t>אם שם העצם בא ביחיד, אז שם התואר גם יבוא ביחיד.</a:t>
            </a:r>
          </a:p>
          <a:p>
            <a:pPr marL="0" indent="0">
              <a:buNone/>
            </a:pPr>
            <a:r>
              <a:rPr lang="he-IL" sz="4400" dirty="0"/>
              <a:t> </a:t>
            </a:r>
            <a:r>
              <a:rPr lang="he-IL" sz="4400" dirty="0" smtClean="0"/>
              <a:t> דוגמא: </a:t>
            </a:r>
            <a:r>
              <a:rPr lang="he-IL" sz="4400" dirty="0" smtClean="0">
                <a:solidFill>
                  <a:schemeClr val="accent3"/>
                </a:solidFill>
              </a:rPr>
              <a:t>בית גדול</a:t>
            </a:r>
            <a:r>
              <a:rPr lang="he-IL" sz="4400" dirty="0" smtClean="0"/>
              <a:t>.</a:t>
            </a:r>
          </a:p>
          <a:p>
            <a:pPr marL="0" indent="0">
              <a:buNone/>
            </a:pPr>
            <a:r>
              <a:rPr lang="he-IL" sz="4400" dirty="0" smtClean="0"/>
              <a:t>שם העצם בית הוא ביחיד, לכן שם התואר גדול בא גם ביחיד.</a:t>
            </a:r>
            <a:endParaRPr lang="he-IL" sz="4400" dirty="0"/>
          </a:p>
        </p:txBody>
      </p:sp>
    </p:spTree>
    <p:extLst>
      <p:ext uri="{BB962C8B-B14F-4D97-AF65-F5344CB8AC3E}">
        <p14:creationId xmlns:p14="http://schemas.microsoft.com/office/powerpoint/2010/main" xmlns="" val="673549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ppt_x"/>
                                          </p:val>
                                        </p:tav>
                                      </p:tavLst>
                                    </p:anim>
                                    <p:anim calcmode="lin" valueType="num">
                                      <p:cBhvr additive="base">
                                        <p:cTn id="7" dur="500"/>
                                        <p:tgtEl>
                                          <p:spTgt spid="2"/>
                                        </p:tgtEl>
                                        <p:attrNameLst>
                                          <p:attrName>ppt_y</p:attrName>
                                        </p:attrNameLst>
                                      </p:cBhvr>
                                      <p:tavLst>
                                        <p:tav tm="0">
                                          <p:val>
                                            <p:strVal val="ppt_y"/>
                                          </p:val>
                                        </p:tav>
                                        <p:tav tm="100000">
                                          <p:val>
                                            <p:strVal val="1+ppt_h/2"/>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r>
              <a:rPr lang="he-IL" dirty="0" smtClean="0"/>
              <a:t>אם שם העצם בא ברבים, אז גם שם התואר יבוא ברבים.</a:t>
            </a:r>
          </a:p>
          <a:p>
            <a:pPr marL="0" indent="0">
              <a:buNone/>
            </a:pPr>
            <a:r>
              <a:rPr lang="he-IL" dirty="0"/>
              <a:t> </a:t>
            </a:r>
            <a:r>
              <a:rPr lang="he-IL" dirty="0" smtClean="0"/>
              <a:t>  דוגמא: </a:t>
            </a:r>
            <a:r>
              <a:rPr lang="he-IL" dirty="0" smtClean="0">
                <a:solidFill>
                  <a:schemeClr val="accent3"/>
                </a:solidFill>
              </a:rPr>
              <a:t>דברים יפים.</a:t>
            </a:r>
          </a:p>
          <a:p>
            <a:pPr marL="0" indent="0">
              <a:buNone/>
            </a:pPr>
            <a:r>
              <a:rPr lang="he-IL" dirty="0" smtClean="0"/>
              <a:t>שם העצם דברים הוא ברבים לכן גם שם התואר יפים הוא ברבים.</a:t>
            </a:r>
            <a:endParaRPr lang="he-IL" dirty="0"/>
          </a:p>
        </p:txBody>
      </p:sp>
    </p:spTree>
    <p:extLst>
      <p:ext uri="{BB962C8B-B14F-4D97-AF65-F5344CB8AC3E}">
        <p14:creationId xmlns:p14="http://schemas.microsoft.com/office/powerpoint/2010/main" xmlns="" val="4192413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r>
              <a:rPr lang="he-IL" dirty="0" smtClean="0"/>
              <a:t>אם שם העצם הוא בזכר אז גם שם התואר יבוא בזכר.</a:t>
            </a:r>
          </a:p>
          <a:p>
            <a:pPr marL="0" indent="0">
              <a:buNone/>
            </a:pPr>
            <a:r>
              <a:rPr lang="he-IL" dirty="0"/>
              <a:t> </a:t>
            </a:r>
            <a:r>
              <a:rPr lang="he-IL" dirty="0" smtClean="0"/>
              <a:t>דוגמא: </a:t>
            </a:r>
            <a:r>
              <a:rPr lang="he-IL" dirty="0" smtClean="0">
                <a:solidFill>
                  <a:schemeClr val="accent4">
                    <a:lumMod val="60000"/>
                    <a:lumOff val="40000"/>
                  </a:schemeClr>
                </a:solidFill>
              </a:rPr>
              <a:t>ספר חדש.</a:t>
            </a:r>
          </a:p>
          <a:p>
            <a:pPr marL="0" indent="0">
              <a:buNone/>
            </a:pPr>
            <a:r>
              <a:rPr lang="he-IL" dirty="0">
                <a:solidFill>
                  <a:schemeClr val="accent4">
                    <a:lumMod val="60000"/>
                    <a:lumOff val="40000"/>
                  </a:schemeClr>
                </a:solidFill>
              </a:rPr>
              <a:t> </a:t>
            </a:r>
            <a:r>
              <a:rPr lang="he-IL" dirty="0" smtClean="0">
                <a:solidFill>
                  <a:schemeClr val="accent4">
                    <a:lumMod val="60000"/>
                    <a:lumOff val="40000"/>
                  </a:schemeClr>
                </a:solidFill>
              </a:rPr>
              <a:t>           ילד חכם.</a:t>
            </a:r>
          </a:p>
          <a:p>
            <a:pPr marL="0" indent="0">
              <a:buNone/>
            </a:pPr>
            <a:r>
              <a:rPr lang="he-IL" dirty="0">
                <a:solidFill>
                  <a:schemeClr val="accent4">
                    <a:lumMod val="60000"/>
                    <a:lumOff val="40000"/>
                  </a:schemeClr>
                </a:solidFill>
              </a:rPr>
              <a:t> </a:t>
            </a:r>
            <a:r>
              <a:rPr lang="he-IL" dirty="0" smtClean="0">
                <a:solidFill>
                  <a:schemeClr val="accent4">
                    <a:lumMod val="60000"/>
                    <a:lumOff val="40000"/>
                  </a:schemeClr>
                </a:solidFill>
              </a:rPr>
              <a:t>           כיסא גדול.</a:t>
            </a:r>
            <a:endParaRPr lang="he-IL" dirty="0"/>
          </a:p>
        </p:txBody>
      </p:sp>
    </p:spTree>
    <p:extLst>
      <p:ext uri="{BB962C8B-B14F-4D97-AF65-F5344CB8AC3E}">
        <p14:creationId xmlns:p14="http://schemas.microsoft.com/office/powerpoint/2010/main" xmlns="" val="2936221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r>
              <a:rPr lang="he-IL" dirty="0" smtClean="0"/>
              <a:t>אם שם העצם הוא בנקבה אז גם שם התואר יבוא בנקבה.</a:t>
            </a:r>
          </a:p>
          <a:p>
            <a:pPr marL="0" indent="0">
              <a:buNone/>
            </a:pPr>
            <a:r>
              <a:rPr lang="he-IL" dirty="0"/>
              <a:t> </a:t>
            </a:r>
            <a:r>
              <a:rPr lang="he-IL" dirty="0" smtClean="0"/>
              <a:t> דוגמאות: </a:t>
            </a:r>
            <a:r>
              <a:rPr lang="he-IL" dirty="0" smtClean="0">
                <a:solidFill>
                  <a:schemeClr val="accent6"/>
                </a:solidFill>
              </a:rPr>
              <a:t>ילדה טובה.</a:t>
            </a:r>
          </a:p>
          <a:p>
            <a:pPr marL="0" indent="0">
              <a:buNone/>
            </a:pPr>
            <a:r>
              <a:rPr lang="he-IL" dirty="0">
                <a:solidFill>
                  <a:schemeClr val="accent6"/>
                </a:solidFill>
              </a:rPr>
              <a:t> </a:t>
            </a:r>
            <a:r>
              <a:rPr lang="he-IL" dirty="0" smtClean="0">
                <a:solidFill>
                  <a:schemeClr val="accent6"/>
                </a:solidFill>
              </a:rPr>
              <a:t>              כיתה גדולה.</a:t>
            </a:r>
          </a:p>
          <a:p>
            <a:pPr marL="0" indent="0">
              <a:buNone/>
            </a:pPr>
            <a:r>
              <a:rPr lang="he-IL" dirty="0">
                <a:solidFill>
                  <a:schemeClr val="accent6"/>
                </a:solidFill>
              </a:rPr>
              <a:t> </a:t>
            </a:r>
            <a:r>
              <a:rPr lang="he-IL" dirty="0" smtClean="0">
                <a:solidFill>
                  <a:schemeClr val="accent6"/>
                </a:solidFill>
              </a:rPr>
              <a:t>              תלמידות חכמות.</a:t>
            </a:r>
            <a:endParaRPr lang="he-IL" dirty="0"/>
          </a:p>
        </p:txBody>
      </p:sp>
    </p:spTree>
    <p:extLst>
      <p:ext uri="{BB962C8B-B14F-4D97-AF65-F5344CB8AC3E}">
        <p14:creationId xmlns:p14="http://schemas.microsoft.com/office/powerpoint/2010/main" xmlns="" val="125952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0" end="0"/>
                                            </p:txEl>
                                          </p:spTgt>
                                        </p:tgtEl>
                                        <p:attrNameLst>
                                          <p:attrName>ppt_x</p:attrName>
                                          <p:attrName>ppt_y</p:attrName>
                                        </p:attrNameLst>
                                      </p:cBhvr>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4" presetClass="emph" presetSubtype="0" fill="hold" grpId="0" nodeType="clickEffect">
                                  <p:stCondLst>
                                    <p:cond delay="0"/>
                                  </p:stCondLst>
                                  <p:iterate type="lt">
                                    <p:tmPct val="10000"/>
                                  </p:iterate>
                                  <p:childTnLst>
                                    <p:animMotion origin="layout" path="M 0.0 0.0 L 0.0 -0.07213" pathEditMode="relative" ptsTypes="">
                                      <p:cBhvr>
                                        <p:cTn id="14" dur="250" accel="50000" decel="50000" autoRev="1" fill="hold">
                                          <p:stCondLst>
                                            <p:cond delay="0"/>
                                          </p:stCondLst>
                                        </p:cTn>
                                        <p:tgtEl>
                                          <p:spTgt spid="3">
                                            <p:txEl>
                                              <p:pRg st="1" end="1"/>
                                            </p:txEl>
                                          </p:spTgt>
                                        </p:tgtEl>
                                        <p:attrNameLst>
                                          <p:attrName>ppt_x</p:attrName>
                                          <p:attrName>ppt_y</p:attrName>
                                        </p:attrNameLst>
                                      </p:cBhvr>
                                    </p:animMotion>
                                    <p:animRot by="1500000">
                                      <p:cBhvr>
                                        <p:cTn id="15" dur="125" fill="hold">
                                          <p:stCondLst>
                                            <p:cond delay="0"/>
                                          </p:stCondLst>
                                        </p:cTn>
                                        <p:tgtEl>
                                          <p:spTgt spid="3">
                                            <p:txEl>
                                              <p:pRg st="1" end="1"/>
                                            </p:txEl>
                                          </p:spTgt>
                                        </p:tgtEl>
                                        <p:attrNameLst>
                                          <p:attrName>r</p:attrName>
                                        </p:attrNameLst>
                                      </p:cBhvr>
                                    </p:animRot>
                                    <p:animRot by="-1500000">
                                      <p:cBhvr>
                                        <p:cTn id="16" dur="125" fill="hold">
                                          <p:stCondLst>
                                            <p:cond delay="125"/>
                                          </p:stCondLst>
                                        </p:cTn>
                                        <p:tgtEl>
                                          <p:spTgt spid="3">
                                            <p:txEl>
                                              <p:pRg st="1" end="1"/>
                                            </p:txEl>
                                          </p:spTgt>
                                        </p:tgtEl>
                                        <p:attrNameLst>
                                          <p:attrName>r</p:attrName>
                                        </p:attrNameLst>
                                      </p:cBhvr>
                                    </p:animRot>
                                    <p:animRot by="-1500000">
                                      <p:cBhvr>
                                        <p:cTn id="17" dur="125" fill="hold">
                                          <p:stCondLst>
                                            <p:cond delay="250"/>
                                          </p:stCondLst>
                                        </p:cTn>
                                        <p:tgtEl>
                                          <p:spTgt spid="3">
                                            <p:txEl>
                                              <p:pRg st="1" end="1"/>
                                            </p:txEl>
                                          </p:spTgt>
                                        </p:tgtEl>
                                        <p:attrNameLst>
                                          <p:attrName>r</p:attrName>
                                        </p:attrNameLst>
                                      </p:cBhvr>
                                    </p:animRot>
                                    <p:animRot by="1500000">
                                      <p:cBhvr>
                                        <p:cTn id="18" dur="125" fill="hold">
                                          <p:stCondLst>
                                            <p:cond delay="375"/>
                                          </p:stCondLst>
                                        </p:cTn>
                                        <p:tgtEl>
                                          <p:spTgt spid="3">
                                            <p:txEl>
                                              <p:pRg st="1" end="1"/>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34" presetClass="emph" presetSubtype="0" fill="hold" grpId="0" nodeType="clickEffect">
                                  <p:stCondLst>
                                    <p:cond delay="0"/>
                                  </p:stCondLst>
                                  <p:iterate type="lt">
                                    <p:tmPct val="10000"/>
                                  </p:iterate>
                                  <p:childTnLst>
                                    <p:animMotion origin="layout" path="M 0.0 0.0 L 0.0 -0.07213" pathEditMode="relative" ptsTypes="">
                                      <p:cBhvr>
                                        <p:cTn id="22" dur="250" accel="50000" decel="50000" autoRev="1" fill="hold">
                                          <p:stCondLst>
                                            <p:cond delay="0"/>
                                          </p:stCondLst>
                                        </p:cTn>
                                        <p:tgtEl>
                                          <p:spTgt spid="3">
                                            <p:txEl>
                                              <p:pRg st="2" end="2"/>
                                            </p:txEl>
                                          </p:spTgt>
                                        </p:tgtEl>
                                        <p:attrNameLst>
                                          <p:attrName>ppt_x</p:attrName>
                                          <p:attrName>ppt_y</p:attrName>
                                        </p:attrNameLst>
                                      </p:cBhvr>
                                    </p:animMotion>
                                    <p:animRot by="1500000">
                                      <p:cBhvr>
                                        <p:cTn id="23" dur="125" fill="hold">
                                          <p:stCondLst>
                                            <p:cond delay="0"/>
                                          </p:stCondLst>
                                        </p:cTn>
                                        <p:tgtEl>
                                          <p:spTgt spid="3">
                                            <p:txEl>
                                              <p:pRg st="2" end="2"/>
                                            </p:txEl>
                                          </p:spTgt>
                                        </p:tgtEl>
                                        <p:attrNameLst>
                                          <p:attrName>r</p:attrName>
                                        </p:attrNameLst>
                                      </p:cBhvr>
                                    </p:animRot>
                                    <p:animRot by="-1500000">
                                      <p:cBhvr>
                                        <p:cTn id="24" dur="125" fill="hold">
                                          <p:stCondLst>
                                            <p:cond delay="125"/>
                                          </p:stCondLst>
                                        </p:cTn>
                                        <p:tgtEl>
                                          <p:spTgt spid="3">
                                            <p:txEl>
                                              <p:pRg st="2" end="2"/>
                                            </p:txEl>
                                          </p:spTgt>
                                        </p:tgtEl>
                                        <p:attrNameLst>
                                          <p:attrName>r</p:attrName>
                                        </p:attrNameLst>
                                      </p:cBhvr>
                                    </p:animRot>
                                    <p:animRot by="-1500000">
                                      <p:cBhvr>
                                        <p:cTn id="25" dur="125" fill="hold">
                                          <p:stCondLst>
                                            <p:cond delay="250"/>
                                          </p:stCondLst>
                                        </p:cTn>
                                        <p:tgtEl>
                                          <p:spTgt spid="3">
                                            <p:txEl>
                                              <p:pRg st="2" end="2"/>
                                            </p:txEl>
                                          </p:spTgt>
                                        </p:tgtEl>
                                        <p:attrNameLst>
                                          <p:attrName>r</p:attrName>
                                        </p:attrNameLst>
                                      </p:cBhvr>
                                    </p:animRot>
                                    <p:animRot by="1500000">
                                      <p:cBhvr>
                                        <p:cTn id="26" dur="125" fill="hold">
                                          <p:stCondLst>
                                            <p:cond delay="375"/>
                                          </p:stCondLst>
                                        </p:cTn>
                                        <p:tgtEl>
                                          <p:spTgt spid="3">
                                            <p:txEl>
                                              <p:pRg st="2" end="2"/>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34" presetClass="emph" presetSubtype="0" fill="hold" grpId="0" nodeType="click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3">
                                            <p:txEl>
                                              <p:pRg st="3" end="3"/>
                                            </p:txEl>
                                          </p:spTgt>
                                        </p:tgtEl>
                                        <p:attrNameLst>
                                          <p:attrName>ppt_x</p:attrName>
                                          <p:attrName>ppt_y</p:attrName>
                                        </p:attrNameLst>
                                      </p:cBhvr>
                                    </p:animMotion>
                                    <p:animRot by="1500000">
                                      <p:cBhvr>
                                        <p:cTn id="31" dur="125" fill="hold">
                                          <p:stCondLst>
                                            <p:cond delay="0"/>
                                          </p:stCondLst>
                                        </p:cTn>
                                        <p:tgtEl>
                                          <p:spTgt spid="3">
                                            <p:txEl>
                                              <p:pRg st="3" end="3"/>
                                            </p:txEl>
                                          </p:spTgt>
                                        </p:tgtEl>
                                        <p:attrNameLst>
                                          <p:attrName>r</p:attrName>
                                        </p:attrNameLst>
                                      </p:cBhvr>
                                    </p:animRot>
                                    <p:animRot by="-1500000">
                                      <p:cBhvr>
                                        <p:cTn id="32" dur="125" fill="hold">
                                          <p:stCondLst>
                                            <p:cond delay="125"/>
                                          </p:stCondLst>
                                        </p:cTn>
                                        <p:tgtEl>
                                          <p:spTgt spid="3">
                                            <p:txEl>
                                              <p:pRg st="3" end="3"/>
                                            </p:txEl>
                                          </p:spTgt>
                                        </p:tgtEl>
                                        <p:attrNameLst>
                                          <p:attrName>r</p:attrName>
                                        </p:attrNameLst>
                                      </p:cBhvr>
                                    </p:animRot>
                                    <p:animRot by="-1500000">
                                      <p:cBhvr>
                                        <p:cTn id="33" dur="125" fill="hold">
                                          <p:stCondLst>
                                            <p:cond delay="250"/>
                                          </p:stCondLst>
                                        </p:cTn>
                                        <p:tgtEl>
                                          <p:spTgt spid="3">
                                            <p:txEl>
                                              <p:pRg st="3" end="3"/>
                                            </p:txEl>
                                          </p:spTgt>
                                        </p:tgtEl>
                                        <p:attrNameLst>
                                          <p:attrName>r</p:attrName>
                                        </p:attrNameLst>
                                      </p:cBhvr>
                                    </p:animRot>
                                    <p:animRot by="1500000">
                                      <p:cBhvr>
                                        <p:cTn id="34" dur="125" fill="hold">
                                          <p:stCondLst>
                                            <p:cond delay="375"/>
                                          </p:stCondLst>
                                        </p:cTn>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dirty="0" smtClean="0"/>
              <a:t>תרגיל 1: כתוב שם תואר מתאים:</a:t>
            </a:r>
            <a:endParaRPr lang="he-IL" dirty="0"/>
          </a:p>
        </p:txBody>
      </p:sp>
      <p:sp>
        <p:nvSpPr>
          <p:cNvPr id="3" name="מציין מיקום תוכן 2"/>
          <p:cNvSpPr>
            <a:spLocks noGrp="1"/>
          </p:cNvSpPr>
          <p:nvPr>
            <p:ph idx="1"/>
          </p:nvPr>
        </p:nvSpPr>
        <p:spPr/>
        <p:txBody>
          <a:bodyPr/>
          <a:lstStyle/>
          <a:p>
            <a:r>
              <a:rPr lang="he-IL" dirty="0" smtClean="0"/>
              <a:t>לוח __________</a:t>
            </a:r>
          </a:p>
          <a:p>
            <a:r>
              <a:rPr lang="he-IL" dirty="0" smtClean="0"/>
              <a:t>בננה _______</a:t>
            </a:r>
          </a:p>
          <a:p>
            <a:r>
              <a:rPr lang="he-IL" dirty="0" smtClean="0"/>
              <a:t>עיניים ________</a:t>
            </a:r>
          </a:p>
          <a:p>
            <a:r>
              <a:rPr lang="he-IL" dirty="0" smtClean="0"/>
              <a:t>שולחן ________</a:t>
            </a:r>
          </a:p>
          <a:p>
            <a:r>
              <a:rPr lang="he-IL" dirty="0" smtClean="0"/>
              <a:t>עץ _________</a:t>
            </a:r>
          </a:p>
          <a:p>
            <a:r>
              <a:rPr lang="he-IL" dirty="0" smtClean="0"/>
              <a:t>עלים ________</a:t>
            </a:r>
          </a:p>
          <a:p>
            <a:r>
              <a:rPr lang="he-IL" dirty="0" smtClean="0"/>
              <a:t>בית ספר ________</a:t>
            </a:r>
            <a:endParaRPr lang="he-IL" dirty="0"/>
          </a:p>
        </p:txBody>
      </p:sp>
    </p:spTree>
    <p:extLst>
      <p:ext uri="{BB962C8B-B14F-4D97-AF65-F5344CB8AC3E}">
        <p14:creationId xmlns:p14="http://schemas.microsoft.com/office/powerpoint/2010/main" xmlns="" val="3324609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algn="r"/>
            <a:r>
              <a:rPr lang="he-IL" dirty="0" smtClean="0"/>
              <a:t>תרגיל 2: מתח קוו בין שם העצם </a:t>
            </a:r>
            <a:r>
              <a:rPr lang="he-IL" smtClean="0"/>
              <a:t>לבין </a:t>
            </a:r>
            <a:r>
              <a:rPr lang="he-IL" smtClean="0"/>
              <a:t>שם </a:t>
            </a:r>
            <a:r>
              <a:rPr lang="he-IL" dirty="0" smtClean="0"/>
              <a:t>התואר המתאים לו:</a:t>
            </a:r>
            <a:endParaRPr lang="he-IL" dirty="0"/>
          </a:p>
        </p:txBody>
      </p:sp>
      <p:sp>
        <p:nvSpPr>
          <p:cNvPr id="3" name="מציין מיקום תוכן 2"/>
          <p:cNvSpPr>
            <a:spLocks noGrp="1"/>
          </p:cNvSpPr>
          <p:nvPr>
            <p:ph idx="1"/>
          </p:nvPr>
        </p:nvSpPr>
        <p:spPr/>
        <p:txBody>
          <a:bodyPr/>
          <a:lstStyle/>
          <a:p>
            <a:r>
              <a:rPr lang="he-IL" dirty="0" smtClean="0"/>
              <a:t>מקדש                               ענק</a:t>
            </a:r>
          </a:p>
          <a:p>
            <a:r>
              <a:rPr lang="he-IL" dirty="0" smtClean="0"/>
              <a:t>פרות                                 יפים</a:t>
            </a:r>
          </a:p>
          <a:p>
            <a:r>
              <a:rPr lang="he-IL" dirty="0" smtClean="0"/>
              <a:t>סלון                                  רחוק</a:t>
            </a:r>
          </a:p>
          <a:p>
            <a:r>
              <a:rPr lang="he-IL" smtClean="0"/>
              <a:t>חולצה                               חדשה</a:t>
            </a:r>
            <a:endParaRPr lang="he-IL" dirty="0" smtClean="0"/>
          </a:p>
          <a:p>
            <a:r>
              <a:rPr lang="he-IL" dirty="0" smtClean="0"/>
              <a:t>ילד                                   מתוקים</a:t>
            </a:r>
          </a:p>
          <a:p>
            <a:r>
              <a:rPr lang="he-IL" dirty="0" smtClean="0"/>
              <a:t>צבעים                               חכם</a:t>
            </a:r>
          </a:p>
          <a:p>
            <a:r>
              <a:rPr lang="he-IL" dirty="0" smtClean="0"/>
              <a:t>מחשב                              מפואר</a:t>
            </a:r>
            <a:endParaRPr lang="he-IL" dirty="0"/>
          </a:p>
        </p:txBody>
      </p:sp>
    </p:spTree>
    <p:extLst>
      <p:ext uri="{BB962C8B-B14F-4D97-AF65-F5344CB8AC3E}">
        <p14:creationId xmlns:p14="http://schemas.microsoft.com/office/powerpoint/2010/main" xmlns="" val="995265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215</Words>
  <Application>Microsoft Office PowerPoint</Application>
  <PresentationFormat>‫הצגה על המסך (4:3)</PresentationFormat>
  <Paragraphs>34</Paragraphs>
  <Slides>9</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9</vt:i4>
      </vt:variant>
    </vt:vector>
  </HeadingPairs>
  <TitlesOfParts>
    <vt:vector size="10" baseType="lpstr">
      <vt:lpstr>ערכת נושא Office</vt:lpstr>
      <vt:lpstr>שם עצם ושם תואר</vt:lpstr>
      <vt:lpstr>להלן כמה משפטים קצרים המורכבים מפועל, שם עצם ושם תואר. שימו לב למילים המודגשות בצבע אדום ובצבע כחול.</vt:lpstr>
      <vt:lpstr>1. ראיתי בית גדול . 2. שמעתי דברים יפים. 3.קניתי ילקוט שחור. 4. פגשתי ילדה נחמדה. 5. כתבתי מילים יפות. 6. ציירתי ציור חדש.  כל המילים בצבע אדום הן שמות עצם, והמילים בצבע כחול הן שמות תואר. </vt:lpstr>
      <vt:lpstr>שם עצם ושם תואר חייבים להיות מותאמים זה לזה במין ובמספר. מה זאת אומרת??</vt:lpstr>
      <vt:lpstr>שקופית 5</vt:lpstr>
      <vt:lpstr>שקופית 6</vt:lpstr>
      <vt:lpstr>שקופית 7</vt:lpstr>
      <vt:lpstr>תרגיל 1: כתוב שם תואר מתאים:</vt:lpstr>
      <vt:lpstr>תרגיל 2: מתח קוו בין שם העצם לבין שם התואר המתאים לו:</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שם עצם ושם תואר</dc:title>
  <dc:creator>Hebrew</dc:creator>
  <cp:lastModifiedBy>123</cp:lastModifiedBy>
  <cp:revision>29</cp:revision>
  <dcterms:created xsi:type="dcterms:W3CDTF">2012-10-22T15:27:23Z</dcterms:created>
  <dcterms:modified xsi:type="dcterms:W3CDTF">2020-10-25T14:52:39Z</dcterms:modified>
</cp:coreProperties>
</file>