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58" r:id="rId14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84A6-A608-4BFC-B10A-C8E1CF98A8FA}" type="datetimeFigureOut">
              <a:rPr lang="he-IL" smtClean="0"/>
              <a:t>י'/חשון/תשפ"א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2B112-837B-47F4-9A5F-01E7757971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0063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84A6-A608-4BFC-B10A-C8E1CF98A8FA}" type="datetimeFigureOut">
              <a:rPr lang="he-IL" smtClean="0"/>
              <a:t>י'/חשון/תשפ"א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2B112-837B-47F4-9A5F-01E7757971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36003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84A6-A608-4BFC-B10A-C8E1CF98A8FA}" type="datetimeFigureOut">
              <a:rPr lang="he-IL" smtClean="0"/>
              <a:t>י'/חשון/תשפ"א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2B112-837B-47F4-9A5F-01E7757971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37818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84A6-A608-4BFC-B10A-C8E1CF98A8FA}" type="datetimeFigureOut">
              <a:rPr lang="he-IL" smtClean="0"/>
              <a:t>י'/חשון/תשפ"א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2B112-837B-47F4-9A5F-01E7757971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3310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84A6-A608-4BFC-B10A-C8E1CF98A8FA}" type="datetimeFigureOut">
              <a:rPr lang="he-IL" smtClean="0"/>
              <a:t>י'/חשון/תשפ"א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2B112-837B-47F4-9A5F-01E7757971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66016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84A6-A608-4BFC-B10A-C8E1CF98A8FA}" type="datetimeFigureOut">
              <a:rPr lang="he-IL" smtClean="0"/>
              <a:t>י'/חשון/תשפ"א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2B112-837B-47F4-9A5F-01E7757971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28099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84A6-A608-4BFC-B10A-C8E1CF98A8FA}" type="datetimeFigureOut">
              <a:rPr lang="he-IL" smtClean="0"/>
              <a:t>י'/חשון/תשפ"א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2B112-837B-47F4-9A5F-01E7757971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50960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84A6-A608-4BFC-B10A-C8E1CF98A8FA}" type="datetimeFigureOut">
              <a:rPr lang="he-IL" smtClean="0"/>
              <a:t>י'/חשון/תשפ"א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2B112-837B-47F4-9A5F-01E7757971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16318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84A6-A608-4BFC-B10A-C8E1CF98A8FA}" type="datetimeFigureOut">
              <a:rPr lang="he-IL" smtClean="0"/>
              <a:t>י'/חשון/תשפ"א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2B112-837B-47F4-9A5F-01E7757971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1935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84A6-A608-4BFC-B10A-C8E1CF98A8FA}" type="datetimeFigureOut">
              <a:rPr lang="he-IL" smtClean="0"/>
              <a:t>י'/חשון/תשפ"א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2B112-837B-47F4-9A5F-01E7757971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80493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84A6-A608-4BFC-B10A-C8E1CF98A8FA}" type="datetimeFigureOut">
              <a:rPr lang="he-IL" smtClean="0"/>
              <a:t>י'/חשון/תשפ"א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2B112-837B-47F4-9A5F-01E7757971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13560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684A6-A608-4BFC-B10A-C8E1CF98A8FA}" type="datetimeFigureOut">
              <a:rPr lang="he-IL" smtClean="0"/>
              <a:t>י'/חשון/תשפ"א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2B112-837B-47F4-9A5F-01E7757971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86828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image" Target="../media/image2.gif"/><Relationship Id="rId7" Type="http://schemas.openxmlformats.org/officeDocument/2006/relationships/image" Target="../media/image5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gl.microsoft.com/mgnsrv.dll?1,en,j0163004" TargetMode="External"/><Relationship Id="rId5" Type="http://schemas.openxmlformats.org/officeDocument/2006/relationships/image" Target="../media/image4.gif"/><Relationship Id="rId10" Type="http://schemas.openxmlformats.org/officeDocument/2006/relationships/slide" Target="slide5.xml"/><Relationship Id="rId4" Type="http://schemas.openxmlformats.org/officeDocument/2006/relationships/image" Target="../media/image3.png"/><Relationship Id="rId9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slide" Target="slide5.xm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5" Type="http://schemas.openxmlformats.org/officeDocument/2006/relationships/slide" Target="slide10.xml"/><Relationship Id="rId4" Type="http://schemas.openxmlformats.org/officeDocument/2006/relationships/image" Target="../media/image8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hyperlink" Target="http://dgl.microsoft.com/mgnsrv.dll?1,en,j0163004" TargetMode="External"/><Relationship Id="rId7" Type="http://schemas.openxmlformats.org/officeDocument/2006/relationships/slide" Target="slide11.xml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Relationship Id="rId6" Type="http://schemas.openxmlformats.org/officeDocument/2006/relationships/slide" Target="slide13.xml"/><Relationship Id="rId5" Type="http://schemas.openxmlformats.org/officeDocument/2006/relationships/image" Target="../media/image10.png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slide" Target="slide5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slide" Target="slide12.xml"/><Relationship Id="rId5" Type="http://schemas.openxmlformats.org/officeDocument/2006/relationships/image" Target="../media/image3.png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slide" Target="slide5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slide" Target="slide13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420969" y="2255704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ar-JO" dirty="0" smtClean="0"/>
              <a:t>السلام عليكم, الرجاء قراءة وفهم المادة ومن ثم حل الأسئلة المرفقة على دفتر العلوم.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65069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452938" y="1500188"/>
            <a:ext cx="5715000" cy="857250"/>
            <a:chOff x="912" y="960"/>
            <a:chExt cx="4258" cy="700"/>
          </a:xfrm>
        </p:grpSpPr>
        <p:sp>
          <p:nvSpPr>
            <p:cNvPr id="3" name="AutoShape 8"/>
            <p:cNvSpPr>
              <a:spLocks noChangeArrowheads="1"/>
            </p:cNvSpPr>
            <p:nvPr/>
          </p:nvSpPr>
          <p:spPr bwMode="gray">
            <a:xfrm>
              <a:off x="922" y="960"/>
              <a:ext cx="4240" cy="676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 rtl="0"/>
              <a:endParaRPr lang="ar-SA">
                <a:latin typeface="Arial" pitchFamily="34" charset="0"/>
              </a:endParaRPr>
            </a:p>
          </p:txBody>
        </p:sp>
        <p:sp>
          <p:nvSpPr>
            <p:cNvPr id="4" name="AutoShape 9"/>
            <p:cNvSpPr>
              <a:spLocks noChangeArrowheads="1"/>
            </p:cNvSpPr>
            <p:nvPr/>
          </p:nvSpPr>
          <p:spPr bwMode="gray">
            <a:xfrm>
              <a:off x="912" y="985"/>
              <a:ext cx="4258" cy="675"/>
            </a:xfrm>
            <a:prstGeom prst="roundRect">
              <a:avLst>
                <a:gd name="adj" fmla="val 16667"/>
              </a:avLst>
            </a:prstGeom>
            <a:solidFill>
              <a:srgbClr val="F5F5F5"/>
            </a:solidFill>
            <a:ln w="9525">
              <a:noFill/>
              <a:round/>
              <a:headEnd/>
              <a:tailEnd/>
            </a:ln>
            <a:effectLst>
              <a:outerShdw dist="80322" dir="4293903" algn="ctr" rotWithShape="0">
                <a:srgbClr val="80808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l" rtl="0">
                <a:defRPr/>
              </a:pPr>
              <a:r>
                <a:rPr lang="ar-SA" b="1">
                  <a:solidFill>
                    <a:srgbClr val="000000"/>
                  </a:solidFill>
                  <a:latin typeface="Arial" pitchFamily="34" charset="0"/>
                </a:rPr>
                <a:t>:</a:t>
              </a:r>
              <a:endParaRPr lang="ar-SA">
                <a:latin typeface="Arial" pitchFamily="34" charset="0"/>
              </a:endParaRPr>
            </a:p>
          </p:txBody>
        </p:sp>
      </p:grpSp>
      <p:sp>
        <p:nvSpPr>
          <p:cNvPr id="5" name="AutoShape 3">
            <a:hlinkClick r:id="" action="ppaction://noaction"/>
          </p:cNvPr>
          <p:cNvSpPr>
            <a:spLocks noChangeArrowheads="1"/>
          </p:cNvSpPr>
          <p:nvPr/>
        </p:nvSpPr>
        <p:spPr bwMode="gray">
          <a:xfrm rot="5400000">
            <a:off x="3604199" y="3070308"/>
            <a:ext cx="2278990" cy="1581667"/>
          </a:xfrm>
          <a:prstGeom prst="roundRect">
            <a:avLst>
              <a:gd name="adj" fmla="val 19894"/>
            </a:avLst>
          </a:prstGeom>
          <a:gradFill rotWithShape="1">
            <a:gsLst>
              <a:gs pos="0">
                <a:srgbClr val="F8F8F8">
                  <a:gamma/>
                  <a:shade val="77647"/>
                  <a:invGamma/>
                  <a:alpha val="98000"/>
                </a:srgbClr>
              </a:gs>
              <a:gs pos="50000">
                <a:srgbClr val="F8F8F8"/>
              </a:gs>
              <a:gs pos="100000">
                <a:srgbClr val="F8F8F8">
                  <a:gamma/>
                  <a:shade val="77647"/>
                  <a:invGamma/>
                  <a:alpha val="98000"/>
                </a:srgbClr>
              </a:gs>
            </a:gsLst>
            <a:lin ang="5400000" scaled="1"/>
          </a:gradFill>
          <a:ln w="38100" algn="ctr">
            <a:solidFill>
              <a:srgbClr val="808080"/>
            </a:solidFill>
            <a:round/>
            <a:headEnd/>
            <a:tailEnd/>
          </a:ln>
          <a:effectLst>
            <a:prstShdw prst="shdw12">
              <a:srgbClr val="1C1C1C">
                <a:alpha val="50000"/>
              </a:srgbClr>
            </a:prstShdw>
          </a:effectLst>
        </p:spPr>
        <p:txBody>
          <a:bodyPr wrap="none" anchor="ctr"/>
          <a:lstStyle/>
          <a:p>
            <a:pPr algn="l" rtl="0">
              <a:defRPr/>
            </a:pPr>
            <a:endParaRPr lang="ar-SA">
              <a:latin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gray">
          <a:xfrm>
            <a:off x="3967666" y="3731285"/>
            <a:ext cx="1566862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rtl="0"/>
            <a:r>
              <a:rPr lang="ar-SA" b="1" dirty="0">
                <a:solidFill>
                  <a:schemeClr val="tx2"/>
                </a:solidFill>
              </a:rPr>
              <a:t>المصادر الطبيعية المتجددة</a:t>
            </a:r>
            <a:r>
              <a:rPr lang="en-US" b="1" dirty="0">
                <a:solidFill>
                  <a:srgbClr val="4F6214"/>
                </a:solidFill>
              </a:rPr>
              <a:t/>
            </a:r>
            <a:br>
              <a:rPr lang="en-US" b="1" dirty="0">
                <a:solidFill>
                  <a:srgbClr val="4F6214"/>
                </a:solidFill>
              </a:rPr>
            </a:br>
            <a:endParaRPr lang="en-US" b="1" dirty="0">
              <a:solidFill>
                <a:srgbClr val="4F6214"/>
              </a:solidFill>
            </a:endParaRPr>
          </a:p>
          <a:p>
            <a:pPr algn="ctr" rtl="0"/>
            <a:endParaRPr lang="en-US" sz="1600" b="1" dirty="0">
              <a:solidFill>
                <a:srgbClr val="1C1C1C"/>
              </a:solidFill>
              <a:latin typeface="Arial" pitchFamily="34" charset="0"/>
            </a:endParaRPr>
          </a:p>
        </p:txBody>
      </p:sp>
      <p:sp>
        <p:nvSpPr>
          <p:cNvPr id="7" name="AutoShape 5">
            <a:hlinkClick r:id="" action="ppaction://noaction"/>
          </p:cNvPr>
          <p:cNvSpPr>
            <a:spLocks noChangeArrowheads="1"/>
          </p:cNvSpPr>
          <p:nvPr/>
        </p:nvSpPr>
        <p:spPr bwMode="gray">
          <a:xfrm rot="5400000">
            <a:off x="5471126" y="3070309"/>
            <a:ext cx="2278992" cy="1581667"/>
          </a:xfrm>
          <a:prstGeom prst="roundRect">
            <a:avLst>
              <a:gd name="adj" fmla="val 19894"/>
            </a:avLst>
          </a:prstGeom>
          <a:gradFill rotWithShape="1">
            <a:gsLst>
              <a:gs pos="0">
                <a:srgbClr val="F8F8F8">
                  <a:gamma/>
                  <a:shade val="77647"/>
                  <a:invGamma/>
                  <a:alpha val="98000"/>
                </a:srgbClr>
              </a:gs>
              <a:gs pos="50000">
                <a:srgbClr val="F8F8F8"/>
              </a:gs>
              <a:gs pos="100000">
                <a:srgbClr val="F8F8F8">
                  <a:gamma/>
                  <a:shade val="77647"/>
                  <a:invGamma/>
                  <a:alpha val="98000"/>
                </a:srgbClr>
              </a:gs>
            </a:gsLst>
            <a:lin ang="5400000" scaled="1"/>
          </a:gradFill>
          <a:ln w="38100" algn="ctr">
            <a:solidFill>
              <a:srgbClr val="808080"/>
            </a:solidFill>
            <a:round/>
            <a:headEnd/>
            <a:tailEnd/>
          </a:ln>
          <a:effectLst>
            <a:prstShdw prst="shdw12">
              <a:srgbClr val="1C1C1C">
                <a:alpha val="50000"/>
              </a:srgbClr>
            </a:prstShdw>
          </a:effectLst>
        </p:spPr>
        <p:txBody>
          <a:bodyPr wrap="none" anchor="ctr"/>
          <a:lstStyle/>
          <a:p>
            <a:pPr algn="l" rtl="0">
              <a:defRPr/>
            </a:pPr>
            <a:endParaRPr lang="ar-SA">
              <a:latin typeface="Arial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gray">
          <a:xfrm>
            <a:off x="5834063" y="4000500"/>
            <a:ext cx="156686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rtl="0"/>
            <a:r>
              <a:rPr lang="en-US" b="1">
                <a:solidFill>
                  <a:srgbClr val="4F6214"/>
                </a:solidFill>
              </a:rPr>
              <a:t/>
            </a:r>
            <a:br>
              <a:rPr lang="en-US" b="1">
                <a:solidFill>
                  <a:srgbClr val="4F6214"/>
                </a:solidFill>
              </a:rPr>
            </a:br>
            <a:endParaRPr lang="en-US" b="1">
              <a:solidFill>
                <a:srgbClr val="4F6214"/>
              </a:solidFill>
            </a:endParaRPr>
          </a:p>
          <a:p>
            <a:pPr algn="ctr" rtl="0"/>
            <a:endParaRPr lang="en-US" sz="1600" b="1">
              <a:solidFill>
                <a:srgbClr val="1C1C1C"/>
              </a:solidFill>
              <a:latin typeface="Arial" pitchFamily="34" charset="0"/>
            </a:endParaRPr>
          </a:p>
        </p:txBody>
      </p:sp>
      <p:sp>
        <p:nvSpPr>
          <p:cNvPr id="9" name="AutoShape 7">
            <a:hlinkClick r:id="" action="ppaction://noaction"/>
          </p:cNvPr>
          <p:cNvSpPr>
            <a:spLocks noChangeArrowheads="1"/>
          </p:cNvSpPr>
          <p:nvPr/>
        </p:nvSpPr>
        <p:spPr bwMode="gray">
          <a:xfrm rot="5400000">
            <a:off x="7366071" y="3070309"/>
            <a:ext cx="2278992" cy="1581667"/>
          </a:xfrm>
          <a:prstGeom prst="roundRect">
            <a:avLst>
              <a:gd name="adj" fmla="val 19894"/>
            </a:avLst>
          </a:prstGeom>
          <a:gradFill rotWithShape="1">
            <a:gsLst>
              <a:gs pos="0">
                <a:srgbClr val="F8F8F8">
                  <a:gamma/>
                  <a:shade val="77647"/>
                  <a:invGamma/>
                  <a:alpha val="98000"/>
                </a:srgbClr>
              </a:gs>
              <a:gs pos="50000">
                <a:srgbClr val="F8F8F8"/>
              </a:gs>
              <a:gs pos="100000">
                <a:srgbClr val="F8F8F8">
                  <a:gamma/>
                  <a:shade val="77647"/>
                  <a:invGamma/>
                  <a:alpha val="98000"/>
                </a:srgbClr>
              </a:gs>
            </a:gsLst>
            <a:lin ang="5400000" scaled="1"/>
          </a:gradFill>
          <a:ln w="38100" algn="ctr">
            <a:solidFill>
              <a:srgbClr val="808080"/>
            </a:solidFill>
            <a:round/>
            <a:headEnd/>
            <a:tailEnd/>
          </a:ln>
          <a:effectLst>
            <a:prstShdw prst="shdw12" dist="88900" dir="10800000">
              <a:srgbClr val="1C1C1C">
                <a:alpha val="50000"/>
              </a:srgbClr>
            </a:prstShdw>
          </a:effectLst>
        </p:spPr>
        <p:txBody>
          <a:bodyPr wrap="none" anchor="ctr"/>
          <a:lstStyle/>
          <a:p>
            <a:pPr algn="l" rtl="0">
              <a:defRPr/>
            </a:pPr>
            <a:endParaRPr lang="ar-SA">
              <a:latin typeface="Arial" pitchFamily="34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gray">
          <a:xfrm>
            <a:off x="7733156" y="3789040"/>
            <a:ext cx="156845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rtl="0"/>
            <a:r>
              <a:rPr lang="ar-SA" b="1" dirty="0">
                <a:solidFill>
                  <a:schemeClr val="tx2"/>
                </a:solidFill>
              </a:rPr>
              <a:t>المصادر الطبيعية الغير متجددة</a:t>
            </a:r>
            <a:r>
              <a:rPr lang="en-US" b="1" dirty="0">
                <a:solidFill>
                  <a:srgbClr val="4F6214"/>
                </a:solidFill>
              </a:rPr>
              <a:t/>
            </a:r>
            <a:br>
              <a:rPr lang="en-US" b="1" dirty="0">
                <a:solidFill>
                  <a:srgbClr val="4F6214"/>
                </a:solidFill>
              </a:rPr>
            </a:br>
            <a:endParaRPr lang="en-US" b="1" dirty="0">
              <a:solidFill>
                <a:srgbClr val="4F6214"/>
              </a:solidFill>
            </a:endParaRPr>
          </a:p>
        </p:txBody>
      </p:sp>
      <p:pic>
        <p:nvPicPr>
          <p:cNvPr id="11" name="Picture 8" descr="num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7875" y="1571626"/>
            <a:ext cx="5715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25"/>
          <p:cNvSpPr txBox="1">
            <a:spLocks noChangeArrowheads="1"/>
          </p:cNvSpPr>
          <p:nvPr/>
        </p:nvSpPr>
        <p:spPr bwMode="auto">
          <a:xfrm>
            <a:off x="5834063" y="1613830"/>
            <a:ext cx="381867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l" rtl="0" eaLnBrk="1" hangingPunct="1"/>
            <a:r>
              <a:rPr lang="ar-SA" b="1" dirty="0">
                <a:solidFill>
                  <a:schemeClr val="tx2"/>
                </a:solidFill>
                <a:ea typeface="Motken K Tabassom"/>
                <a:cs typeface="Motken K Tabassom"/>
              </a:rPr>
              <a:t>المصادر التي يمكن تعويضها طبيعيّاً</a:t>
            </a:r>
            <a:r>
              <a:rPr lang="ar-SA" sz="3600" b="1" dirty="0">
                <a:solidFill>
                  <a:schemeClr val="tx2"/>
                </a:solidFill>
                <a:ea typeface="Motken K Tabassom"/>
                <a:cs typeface="Motken K Tabassom"/>
              </a:rPr>
              <a:t>.</a:t>
            </a:r>
            <a:endParaRPr lang="en-US" sz="3600" b="1" dirty="0">
              <a:solidFill>
                <a:schemeClr val="tx2"/>
              </a:solidFill>
              <a:ea typeface="Motken K Tabassom"/>
              <a:cs typeface="Motken K Tabassom"/>
            </a:endParaRPr>
          </a:p>
        </p:txBody>
      </p:sp>
      <p:sp>
        <p:nvSpPr>
          <p:cNvPr id="13" name="Text Box 29"/>
          <p:cNvSpPr txBox="1">
            <a:spLocks noChangeArrowheads="1"/>
          </p:cNvSpPr>
          <p:nvPr/>
        </p:nvSpPr>
        <p:spPr bwMode="auto">
          <a:xfrm>
            <a:off x="5945293" y="3891067"/>
            <a:ext cx="136683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l" rtl="0" eaLnBrk="1" hangingPunct="1"/>
            <a:r>
              <a:rPr lang="ar-SA" b="1" dirty="0">
                <a:solidFill>
                  <a:schemeClr val="tx2"/>
                </a:solidFill>
              </a:rPr>
              <a:t>مصادر غير طبيعية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4" name="AutoShape 3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224338" y="2924175"/>
            <a:ext cx="863600" cy="503238"/>
          </a:xfrm>
          <a:prstGeom prst="actionButtonBlank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rtl="0"/>
            <a:r>
              <a:rPr lang="ar-SA" b="1"/>
              <a:t>3</a:t>
            </a:r>
            <a:endParaRPr lang="en-US" b="1"/>
          </a:p>
        </p:txBody>
      </p:sp>
      <p:sp>
        <p:nvSpPr>
          <p:cNvPr id="15" name="AutoShape 3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240463" y="2997200"/>
            <a:ext cx="792162" cy="431800"/>
          </a:xfrm>
          <a:prstGeom prst="actionButtonBlank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rtl="0"/>
            <a:r>
              <a:rPr lang="ar-SA" b="1"/>
              <a:t>2</a:t>
            </a:r>
            <a:endParaRPr lang="en-US" b="1"/>
          </a:p>
        </p:txBody>
      </p:sp>
      <p:sp>
        <p:nvSpPr>
          <p:cNvPr id="16" name="AutoShape 3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112126" y="2997200"/>
            <a:ext cx="792163" cy="431800"/>
          </a:xfrm>
          <a:prstGeom prst="actionButtonBlank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rtl="0"/>
            <a:r>
              <a:rPr lang="ar-SA" b="1"/>
              <a:t>1</a:t>
            </a:r>
            <a:endParaRPr lang="en-US" b="1"/>
          </a:p>
        </p:txBody>
      </p:sp>
      <p:sp>
        <p:nvSpPr>
          <p:cNvPr id="17" name="سهم إلى اليسار 16">
            <a:hlinkClick r:id="" action="ppaction://noaction"/>
          </p:cNvPr>
          <p:cNvSpPr/>
          <p:nvPr/>
        </p:nvSpPr>
        <p:spPr>
          <a:xfrm>
            <a:off x="2381250" y="5429251"/>
            <a:ext cx="642938" cy="42862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>
              <a:defRPr/>
            </a:pP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893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367213" y="1484313"/>
            <a:ext cx="5715000" cy="857250"/>
            <a:chOff x="912" y="960"/>
            <a:chExt cx="4258" cy="700"/>
          </a:xfrm>
        </p:grpSpPr>
        <p:sp>
          <p:nvSpPr>
            <p:cNvPr id="3" name="AutoShape 8"/>
            <p:cNvSpPr>
              <a:spLocks noChangeArrowheads="1"/>
            </p:cNvSpPr>
            <p:nvPr/>
          </p:nvSpPr>
          <p:spPr bwMode="gray">
            <a:xfrm>
              <a:off x="922" y="960"/>
              <a:ext cx="4240" cy="676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 rtl="0"/>
              <a:endParaRPr lang="ar-SA">
                <a:latin typeface="Arial" pitchFamily="34" charset="0"/>
              </a:endParaRPr>
            </a:p>
          </p:txBody>
        </p:sp>
        <p:sp>
          <p:nvSpPr>
            <p:cNvPr id="4" name="AutoShape 9"/>
            <p:cNvSpPr>
              <a:spLocks noChangeArrowheads="1"/>
            </p:cNvSpPr>
            <p:nvPr/>
          </p:nvSpPr>
          <p:spPr bwMode="gray">
            <a:xfrm>
              <a:off x="912" y="985"/>
              <a:ext cx="4258" cy="675"/>
            </a:xfrm>
            <a:prstGeom prst="roundRect">
              <a:avLst>
                <a:gd name="adj" fmla="val 16667"/>
              </a:avLst>
            </a:prstGeom>
            <a:solidFill>
              <a:srgbClr val="F5F5F5"/>
            </a:solidFill>
            <a:ln w="9525">
              <a:noFill/>
              <a:round/>
              <a:headEnd/>
              <a:tailEnd/>
            </a:ln>
            <a:effectLst>
              <a:outerShdw dist="80322" dir="4293903" algn="ctr" rotWithShape="0">
                <a:srgbClr val="80808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rtl="0">
                <a:defRPr/>
              </a:pPr>
              <a:r>
                <a:rPr lang="ar-SA" sz="2800" dirty="0">
                  <a:latin typeface="Arial" pitchFamily="34" charset="0"/>
                </a:rPr>
                <a:t>               </a:t>
              </a:r>
              <a:r>
                <a:rPr lang="ar-SA" sz="2800" b="1" dirty="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r>
                <a:rPr lang="ar-SA" sz="2800" b="1" dirty="0">
                  <a:solidFill>
                    <a:srgbClr val="000000"/>
                  </a:solidFill>
                  <a:latin typeface="Arial" pitchFamily="34" charset="0"/>
                  <a:cs typeface="Motken K Tabassom" pitchFamily="2" charset="-78"/>
                </a:rPr>
                <a:t>ماذا يعد كل من الفحم الحجري والنفط الخام</a:t>
              </a:r>
              <a:r>
                <a:rPr lang="ar-SA" sz="2000" b="1" dirty="0">
                  <a:solidFill>
                    <a:srgbClr val="000000"/>
                  </a:solidFill>
                  <a:latin typeface="Arial" pitchFamily="34" charset="0"/>
                  <a:cs typeface="Motken K Tabassom" pitchFamily="2" charset="-78"/>
                </a:rPr>
                <a:t>:</a:t>
              </a:r>
              <a:endParaRPr lang="ar-SA" sz="2000" dirty="0">
                <a:latin typeface="Arial" pitchFamily="34" charset="0"/>
                <a:cs typeface="Motken K Tabassom" pitchFamily="2" charset="-78"/>
              </a:endParaRPr>
            </a:p>
          </p:txBody>
        </p:sp>
      </p:grpSp>
      <p:grpSp>
        <p:nvGrpSpPr>
          <p:cNvPr id="5" name="AutoShape 5"/>
          <p:cNvGrpSpPr>
            <a:grpSpLocks/>
          </p:cNvGrpSpPr>
          <p:nvPr/>
        </p:nvGrpSpPr>
        <p:grpSpPr bwMode="auto">
          <a:xfrm>
            <a:off x="4727575" y="2708276"/>
            <a:ext cx="3449638" cy="2328863"/>
            <a:chOff x="2692" y="1697"/>
            <a:chExt cx="2173" cy="1467"/>
          </a:xfrm>
        </p:grpSpPr>
        <p:pic>
          <p:nvPicPr>
            <p:cNvPr id="6" name="AutoShape 5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2692" y="1697"/>
              <a:ext cx="2173" cy="14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11">
              <a:hlinkClick r:id="" action="ppaction://noaction"/>
            </p:cNvPr>
            <p:cNvSpPr txBox="1">
              <a:spLocks noChangeArrowheads="1"/>
            </p:cNvSpPr>
            <p:nvPr/>
          </p:nvSpPr>
          <p:spPr bwMode="auto">
            <a:xfrm rot="5400000">
              <a:off x="2544" y="1992"/>
              <a:ext cx="1320" cy="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algn="l" rtl="0" eaLnBrk="1" hangingPunct="1"/>
              <a:endParaRPr lang="ar-SA">
                <a:latin typeface="Arial" pitchFamily="34" charset="0"/>
              </a:endParaRPr>
            </a:p>
          </p:txBody>
        </p:sp>
      </p:grpSp>
      <p:sp>
        <p:nvSpPr>
          <p:cNvPr id="8" name="Text Box 6"/>
          <p:cNvSpPr txBox="1">
            <a:spLocks noChangeArrowheads="1"/>
          </p:cNvSpPr>
          <p:nvPr/>
        </p:nvSpPr>
        <p:spPr bwMode="gray">
          <a:xfrm>
            <a:off x="4800601" y="3786189"/>
            <a:ext cx="156686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rtl="0"/>
            <a:r>
              <a:rPr lang="ar-SA" b="1" dirty="0">
                <a:solidFill>
                  <a:srgbClr val="4F6214"/>
                </a:solidFill>
              </a:rPr>
              <a:t>مصادر طبيعية غير متجددة</a:t>
            </a:r>
            <a:endParaRPr lang="en-US" b="1" dirty="0">
              <a:solidFill>
                <a:srgbClr val="4F6214"/>
              </a:solidFill>
            </a:endParaRPr>
          </a:p>
        </p:txBody>
      </p:sp>
      <p:grpSp>
        <p:nvGrpSpPr>
          <p:cNvPr id="9" name="AutoShape 7"/>
          <p:cNvGrpSpPr>
            <a:grpSpLocks/>
          </p:cNvGrpSpPr>
          <p:nvPr/>
        </p:nvGrpSpPr>
        <p:grpSpPr bwMode="auto">
          <a:xfrm>
            <a:off x="7302500" y="2708276"/>
            <a:ext cx="3365500" cy="2328863"/>
            <a:chOff x="3886" y="1697"/>
            <a:chExt cx="2120" cy="1467"/>
          </a:xfrm>
        </p:grpSpPr>
        <p:pic>
          <p:nvPicPr>
            <p:cNvPr id="10" name="AutoShape 7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3886" y="1697"/>
              <a:ext cx="2120" cy="14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 Box 15">
              <a:hlinkClick r:id="" action="ppaction://noaction"/>
            </p:cNvPr>
            <p:cNvSpPr txBox="1">
              <a:spLocks noChangeArrowheads="1"/>
            </p:cNvSpPr>
            <p:nvPr/>
          </p:nvSpPr>
          <p:spPr bwMode="auto">
            <a:xfrm rot="5400000">
              <a:off x="3738" y="1992"/>
              <a:ext cx="1320" cy="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algn="l" rtl="0" eaLnBrk="1" hangingPunct="1"/>
              <a:endParaRPr lang="ar-SA">
                <a:latin typeface="Arial" pitchFamily="34" charset="0"/>
              </a:endParaRPr>
            </a:p>
          </p:txBody>
        </p:sp>
      </p:grpSp>
      <p:sp>
        <p:nvSpPr>
          <p:cNvPr id="12" name="Text Box 8"/>
          <p:cNvSpPr txBox="1">
            <a:spLocks noChangeArrowheads="1"/>
          </p:cNvSpPr>
          <p:nvPr/>
        </p:nvSpPr>
        <p:spPr bwMode="gray">
          <a:xfrm>
            <a:off x="7310438" y="3786189"/>
            <a:ext cx="15684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rtl="0"/>
            <a:r>
              <a:rPr lang="ar-SA" b="1" dirty="0">
                <a:solidFill>
                  <a:srgbClr val="4F6214"/>
                </a:solidFill>
              </a:rPr>
              <a:t>مصادر طبيعية متجددة</a:t>
            </a:r>
            <a:endParaRPr lang="en-US" b="1" dirty="0">
              <a:solidFill>
                <a:srgbClr val="4F6214"/>
              </a:solidFill>
            </a:endParaRPr>
          </a:p>
        </p:txBody>
      </p:sp>
      <p:pic>
        <p:nvPicPr>
          <p:cNvPr id="13" name="Picture 9" descr="num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6438" y="1500188"/>
            <a:ext cx="615950" cy="887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AutoShape 2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087938" y="2997200"/>
            <a:ext cx="863600" cy="503238"/>
          </a:xfrm>
          <a:prstGeom prst="actionButtonBlank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rtl="0"/>
            <a:r>
              <a:rPr lang="ar-SA" b="1" dirty="0"/>
              <a:t>2</a:t>
            </a:r>
            <a:endParaRPr lang="en-US" b="1" dirty="0"/>
          </a:p>
        </p:txBody>
      </p:sp>
      <p:sp>
        <p:nvSpPr>
          <p:cNvPr id="15" name="AutoShape 2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751763" y="3068638"/>
            <a:ext cx="792162" cy="431800"/>
          </a:xfrm>
          <a:prstGeom prst="actionButtonBlank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rtl="0"/>
            <a:r>
              <a:rPr lang="ar-SA" b="1" dirty="0"/>
              <a:t>1</a:t>
            </a:r>
            <a:endParaRPr lang="en-US" b="1" dirty="0"/>
          </a:p>
        </p:txBody>
      </p:sp>
      <p:sp>
        <p:nvSpPr>
          <p:cNvPr id="16" name="سهم إلى اليسار 15">
            <a:hlinkClick r:id="" action="ppaction://noaction"/>
          </p:cNvPr>
          <p:cNvSpPr/>
          <p:nvPr/>
        </p:nvSpPr>
        <p:spPr>
          <a:xfrm>
            <a:off x="2738438" y="5643564"/>
            <a:ext cx="785812" cy="42862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>
              <a:defRPr/>
            </a:pP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033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295775" y="1557338"/>
            <a:ext cx="5715000" cy="857250"/>
            <a:chOff x="912" y="960"/>
            <a:chExt cx="4258" cy="700"/>
          </a:xfrm>
        </p:grpSpPr>
        <p:sp>
          <p:nvSpPr>
            <p:cNvPr id="3" name="AutoShape 8"/>
            <p:cNvSpPr>
              <a:spLocks noChangeArrowheads="1"/>
            </p:cNvSpPr>
            <p:nvPr/>
          </p:nvSpPr>
          <p:spPr bwMode="gray">
            <a:xfrm>
              <a:off x="922" y="960"/>
              <a:ext cx="4240" cy="676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 rtl="0"/>
              <a:endParaRPr lang="ar-SA">
                <a:latin typeface="Arial" pitchFamily="34" charset="0"/>
              </a:endParaRPr>
            </a:p>
          </p:txBody>
        </p:sp>
        <p:sp>
          <p:nvSpPr>
            <p:cNvPr id="4" name="AutoShape 9"/>
            <p:cNvSpPr>
              <a:spLocks noChangeArrowheads="1"/>
            </p:cNvSpPr>
            <p:nvPr/>
          </p:nvSpPr>
          <p:spPr bwMode="gray">
            <a:xfrm>
              <a:off x="912" y="985"/>
              <a:ext cx="4258" cy="675"/>
            </a:xfrm>
            <a:prstGeom prst="roundRect">
              <a:avLst>
                <a:gd name="adj" fmla="val 16667"/>
              </a:avLst>
            </a:prstGeom>
            <a:solidFill>
              <a:srgbClr val="F5F5F5"/>
            </a:solidFill>
            <a:ln w="9525">
              <a:noFill/>
              <a:round/>
              <a:headEnd/>
              <a:tailEnd/>
            </a:ln>
            <a:effectLst>
              <a:outerShdw dist="80322" dir="4293903" algn="ctr" rotWithShape="0">
                <a:srgbClr val="80808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rtl="0">
                <a:defRPr/>
              </a:pPr>
              <a:r>
                <a:rPr lang="ar-SA" sz="4000" b="1" dirty="0" smtClean="0">
                  <a:solidFill>
                    <a:srgbClr val="000000"/>
                  </a:solidFill>
                  <a:latin typeface="Arial" pitchFamily="34" charset="0"/>
                  <a:cs typeface="Motken K Tabassom" pitchFamily="2" charset="-78"/>
                </a:rPr>
                <a:t>:</a:t>
              </a:r>
              <a:r>
                <a:rPr lang="ar-SA" sz="4000" b="1" dirty="0">
                  <a:solidFill>
                    <a:srgbClr val="000000"/>
                  </a:solidFill>
                  <a:ea typeface="Motken K Tabassom"/>
                  <a:cs typeface="Motken K Tabassom"/>
                </a:rPr>
                <a:t>تعد الرياح مصدر طبيعي متجدد</a:t>
              </a:r>
              <a:endParaRPr lang="en-US" sz="4000" b="1" dirty="0">
                <a:solidFill>
                  <a:srgbClr val="000000"/>
                </a:solidFill>
                <a:ea typeface="Motken K Tabassom"/>
                <a:cs typeface="Motken K Tabassom"/>
              </a:endParaRPr>
            </a:p>
            <a:p>
              <a:pPr algn="l" rtl="0">
                <a:defRPr/>
              </a:pPr>
              <a:endParaRPr lang="ar-SA" sz="3200" dirty="0">
                <a:latin typeface="Arial" pitchFamily="34" charset="0"/>
                <a:cs typeface="Motken K Tabassom" pitchFamily="2" charset="-78"/>
              </a:endParaRPr>
            </a:p>
          </p:txBody>
        </p:sp>
      </p:grpSp>
      <p:grpSp>
        <p:nvGrpSpPr>
          <p:cNvPr id="5" name="AutoShape 5"/>
          <p:cNvGrpSpPr>
            <a:grpSpLocks/>
          </p:cNvGrpSpPr>
          <p:nvPr/>
        </p:nvGrpSpPr>
        <p:grpSpPr bwMode="auto">
          <a:xfrm>
            <a:off x="5016500" y="2781301"/>
            <a:ext cx="3449638" cy="2328863"/>
            <a:chOff x="2692" y="1697"/>
            <a:chExt cx="2173" cy="1467"/>
          </a:xfrm>
        </p:grpSpPr>
        <p:pic>
          <p:nvPicPr>
            <p:cNvPr id="6" name="AutoShape 5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2692" y="1697"/>
              <a:ext cx="2173" cy="14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11">
              <a:hlinkClick r:id="" action="ppaction://noaction"/>
            </p:cNvPr>
            <p:cNvSpPr txBox="1">
              <a:spLocks noChangeArrowheads="1"/>
            </p:cNvSpPr>
            <p:nvPr/>
          </p:nvSpPr>
          <p:spPr bwMode="auto">
            <a:xfrm rot="5400000">
              <a:off x="2544" y="1992"/>
              <a:ext cx="1320" cy="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algn="l" rtl="0" eaLnBrk="1" hangingPunct="1"/>
              <a:endParaRPr lang="ar-SA">
                <a:latin typeface="Arial" pitchFamily="34" charset="0"/>
              </a:endParaRPr>
            </a:p>
          </p:txBody>
        </p:sp>
      </p:grpSp>
      <p:sp>
        <p:nvSpPr>
          <p:cNvPr id="8" name="Text Box 6"/>
          <p:cNvSpPr txBox="1">
            <a:spLocks noChangeArrowheads="1"/>
          </p:cNvSpPr>
          <p:nvPr/>
        </p:nvSpPr>
        <p:spPr bwMode="gray">
          <a:xfrm>
            <a:off x="5087938" y="4005264"/>
            <a:ext cx="15668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rtl="0"/>
            <a:r>
              <a:rPr lang="ar-SA" b="1" dirty="0">
                <a:solidFill>
                  <a:srgbClr val="1C1C1C"/>
                </a:solidFill>
                <a:latin typeface="Arial" pitchFamily="34" charset="0"/>
              </a:rPr>
              <a:t>الإجابة </a:t>
            </a:r>
          </a:p>
          <a:p>
            <a:pPr algn="ctr" rtl="0"/>
            <a:r>
              <a:rPr lang="ar-SA" b="1" dirty="0">
                <a:solidFill>
                  <a:srgbClr val="1C1C1C"/>
                </a:solidFill>
                <a:latin typeface="Arial" pitchFamily="34" charset="0"/>
              </a:rPr>
              <a:t>خاطئة</a:t>
            </a:r>
            <a:endParaRPr lang="en-US" b="1" dirty="0">
              <a:solidFill>
                <a:srgbClr val="1C1C1C"/>
              </a:solidFill>
              <a:latin typeface="Arial" pitchFamily="34" charset="0"/>
            </a:endParaRPr>
          </a:p>
        </p:txBody>
      </p:sp>
      <p:sp>
        <p:nvSpPr>
          <p:cNvPr id="9" name="AutoShape 7">
            <a:hlinkClick r:id="" action="ppaction://noaction"/>
          </p:cNvPr>
          <p:cNvSpPr>
            <a:spLocks noChangeArrowheads="1"/>
          </p:cNvSpPr>
          <p:nvPr/>
        </p:nvSpPr>
        <p:spPr bwMode="gray">
          <a:xfrm rot="5400000">
            <a:off x="7366071" y="3070309"/>
            <a:ext cx="2278992" cy="1581667"/>
          </a:xfrm>
          <a:prstGeom prst="roundRect">
            <a:avLst>
              <a:gd name="adj" fmla="val 19894"/>
            </a:avLst>
          </a:prstGeom>
          <a:gradFill rotWithShape="1">
            <a:gsLst>
              <a:gs pos="0">
                <a:srgbClr val="F8F8F8">
                  <a:gamma/>
                  <a:shade val="77647"/>
                  <a:invGamma/>
                  <a:alpha val="98000"/>
                </a:srgbClr>
              </a:gs>
              <a:gs pos="50000">
                <a:srgbClr val="F8F8F8"/>
              </a:gs>
              <a:gs pos="100000">
                <a:srgbClr val="F8F8F8">
                  <a:gamma/>
                  <a:shade val="77647"/>
                  <a:invGamma/>
                  <a:alpha val="98000"/>
                </a:srgbClr>
              </a:gs>
            </a:gsLst>
            <a:lin ang="5400000" scaled="1"/>
          </a:gradFill>
          <a:ln w="38100" algn="ctr">
            <a:solidFill>
              <a:srgbClr val="808080"/>
            </a:solidFill>
            <a:round/>
            <a:headEnd/>
            <a:tailEnd/>
          </a:ln>
          <a:effectLst>
            <a:prstShdw prst="shdw12" dist="88900" dir="10800000">
              <a:srgbClr val="1C1C1C">
                <a:alpha val="50000"/>
              </a:srgbClr>
            </a:prstShdw>
          </a:effectLst>
        </p:spPr>
        <p:txBody>
          <a:bodyPr wrap="none" anchor="ctr"/>
          <a:lstStyle/>
          <a:p>
            <a:pPr algn="l" rtl="0">
              <a:defRPr/>
            </a:pPr>
            <a:endParaRPr lang="ar-SA">
              <a:latin typeface="Arial" pitchFamily="34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gray">
          <a:xfrm>
            <a:off x="7727950" y="4000501"/>
            <a:ext cx="15684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rtl="0"/>
            <a:r>
              <a:rPr lang="ar-SA" b="1">
                <a:solidFill>
                  <a:srgbClr val="1C1C1C"/>
                </a:solidFill>
                <a:latin typeface="Arial" pitchFamily="34" charset="0"/>
              </a:rPr>
              <a:t>الإجابة صحيحة</a:t>
            </a:r>
            <a:endParaRPr lang="en-US" b="1">
              <a:solidFill>
                <a:srgbClr val="1C1C1C"/>
              </a:solidFill>
              <a:latin typeface="Arial" pitchFamily="34" charset="0"/>
            </a:endParaRPr>
          </a:p>
        </p:txBody>
      </p:sp>
      <p:pic>
        <p:nvPicPr>
          <p:cNvPr id="11" name="Picture 10" descr="num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7876" y="1571626"/>
            <a:ext cx="57626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AutoShape 2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080375" y="3082423"/>
            <a:ext cx="863600" cy="503237"/>
          </a:xfrm>
          <a:prstGeom prst="actionButtonBlank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rtl="0"/>
            <a:r>
              <a:rPr lang="ar-SA" b="1" dirty="0"/>
              <a:t>1</a:t>
            </a:r>
            <a:endParaRPr lang="en-US" b="1" dirty="0"/>
          </a:p>
        </p:txBody>
      </p:sp>
      <p:sp>
        <p:nvSpPr>
          <p:cNvPr id="14" name="AutoShape 2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375276" y="3141663"/>
            <a:ext cx="792163" cy="431800"/>
          </a:xfrm>
          <a:prstGeom prst="actionButtonBlank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rtl="0"/>
            <a:r>
              <a:rPr lang="ar-SA" b="1" dirty="0"/>
              <a:t>2</a:t>
            </a:r>
            <a:endParaRPr lang="en-US" b="1" dirty="0"/>
          </a:p>
        </p:txBody>
      </p:sp>
      <p:sp>
        <p:nvSpPr>
          <p:cNvPr id="16" name="سهم منحني إلى اليسار 15"/>
          <p:cNvSpPr/>
          <p:nvPr/>
        </p:nvSpPr>
        <p:spPr>
          <a:xfrm>
            <a:off x="2783632" y="5445225"/>
            <a:ext cx="1368152" cy="119846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12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1715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مستدير الزوايا 2"/>
          <p:cNvSpPr/>
          <p:nvPr/>
        </p:nvSpPr>
        <p:spPr>
          <a:xfrm>
            <a:off x="4079776" y="332656"/>
            <a:ext cx="4176464" cy="79208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مصادر </a:t>
            </a:r>
            <a:r>
              <a:rPr lang="ar-SA" dirty="0"/>
              <a:t>الطاقـــــــة</a:t>
            </a:r>
            <a:endParaRPr lang="ar-SA" dirty="0"/>
          </a:p>
        </p:txBody>
      </p:sp>
      <p:sp>
        <p:nvSpPr>
          <p:cNvPr id="4" name="مربع نص 3"/>
          <p:cNvSpPr txBox="1"/>
          <p:nvPr/>
        </p:nvSpPr>
        <p:spPr>
          <a:xfrm>
            <a:off x="3215680" y="1695480"/>
            <a:ext cx="6696744" cy="2246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800" b="1" dirty="0"/>
              <a:t>أهداف الدرس :- </a:t>
            </a:r>
          </a:p>
          <a:p>
            <a:r>
              <a:rPr lang="ar-SA" sz="2800" dirty="0"/>
              <a:t>1- أن يستنتج مفهوم الطاقة.</a:t>
            </a:r>
          </a:p>
          <a:p>
            <a:r>
              <a:rPr lang="ar-SA" sz="2800" dirty="0"/>
              <a:t>2- أن يعدد مصادر الطاقة .</a:t>
            </a:r>
          </a:p>
          <a:p>
            <a:r>
              <a:rPr lang="ar-SA" sz="2800" dirty="0"/>
              <a:t>3- أن يقارن بين الطاقة المتجددة والغير متجددة .</a:t>
            </a:r>
          </a:p>
          <a:p>
            <a:r>
              <a:rPr lang="ar-SA" sz="2800" dirty="0"/>
              <a:t>4- أن يذكر مصادر الطاقة المتجددة .</a:t>
            </a:r>
            <a:endParaRPr lang="ar-SA" sz="2800" dirty="0"/>
          </a:p>
        </p:txBody>
      </p:sp>
      <p:sp>
        <p:nvSpPr>
          <p:cNvPr id="5" name="سهم منحني إلى اليمين 4">
            <a:hlinkClick r:id="rId2" action="ppaction://hlinksldjump"/>
          </p:cNvPr>
          <p:cNvSpPr/>
          <p:nvPr/>
        </p:nvSpPr>
        <p:spPr>
          <a:xfrm>
            <a:off x="3688078" y="5589819"/>
            <a:ext cx="783396" cy="792088"/>
          </a:xfrm>
          <a:prstGeom prst="curved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6" name="سهم منحني إلى اليسار 5">
            <a:hlinkClick r:id="rId3" action="ppaction://hlinksldjump"/>
          </p:cNvPr>
          <p:cNvSpPr/>
          <p:nvPr/>
        </p:nvSpPr>
        <p:spPr>
          <a:xfrm>
            <a:off x="1991544" y="5589240"/>
            <a:ext cx="667420" cy="792088"/>
          </a:xfrm>
          <a:prstGeom prst="curved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7" name="مخطط انسيابي: قرار 6">
            <a:hlinkClick r:id="rId3" action="ppaction://hlinksldjump"/>
          </p:cNvPr>
          <p:cNvSpPr/>
          <p:nvPr/>
        </p:nvSpPr>
        <p:spPr>
          <a:xfrm>
            <a:off x="2658964" y="5445225"/>
            <a:ext cx="1029114" cy="936683"/>
          </a:xfrm>
          <a:prstGeom prst="flowChartDecisi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050" dirty="0"/>
              <a:t>الدروس</a:t>
            </a:r>
            <a:endParaRPr lang="ar-SA" sz="1050" dirty="0"/>
          </a:p>
        </p:txBody>
      </p:sp>
    </p:spTree>
    <p:extLst>
      <p:ext uri="{BB962C8B-B14F-4D97-AF65-F5344CB8AC3E}">
        <p14:creationId xmlns:p14="http://schemas.microsoft.com/office/powerpoint/2010/main" val="18493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 rot="1994167">
            <a:off x="4730574" y="2409371"/>
            <a:ext cx="4032448" cy="923330"/>
          </a:xfrm>
          <a:prstGeom prst="rect">
            <a:avLst/>
          </a:prstGeom>
          <a:noFill/>
        </p:spPr>
        <p:txBody>
          <a:bodyPr spcFirstLastPara="1" wrap="square" lIns="91440" tIns="45720" rIns="91440" bIns="45720" numCol="1">
            <a:prstTxWarp prst="textArchUp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ar-SA" sz="9600" b="1" dirty="0">
                <a:ln w="11430">
                  <a:solidFill>
                    <a:srgbClr val="C00000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الطاقة</a:t>
            </a:r>
            <a:endParaRPr lang="ar-SA" sz="9600" b="1" dirty="0">
              <a:ln w="11430">
                <a:solidFill>
                  <a:srgbClr val="C00000"/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3" name="Picture 3" descr="C:\WINDOWS\Application Data\Microsoft\Media Catalog\Downloaded Clips\cl0\AG00542_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0177" y="4665127"/>
            <a:ext cx="2403475" cy="166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C:\WINDOWS\Application Data\Microsoft\Media Catalog\Downloaded Clips\cl0\AG00538_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832" y="4149081"/>
            <a:ext cx="2743200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576" y="2298066"/>
            <a:ext cx="198120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F:\Cd_04\AnimGif\Space\XAAB5472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27526">
            <a:off x="1813092" y="530565"/>
            <a:ext cx="1981200" cy="185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 descr="Click To Download">
            <a:hlinkClick r:id="rId6"/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5124" y="4693593"/>
            <a:ext cx="2209800" cy="171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سهم منحني إلى اليمين 7">
            <a:hlinkClick r:id="rId8" action="ppaction://hlinksldjump"/>
          </p:cNvPr>
          <p:cNvSpPr/>
          <p:nvPr/>
        </p:nvSpPr>
        <p:spPr>
          <a:xfrm>
            <a:off x="3832806" y="6227108"/>
            <a:ext cx="783396" cy="487627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9" name="سهم منحني إلى اليسار 8">
            <a:hlinkClick r:id="rId9" action="ppaction://hlinksldjump"/>
          </p:cNvPr>
          <p:cNvSpPr/>
          <p:nvPr/>
        </p:nvSpPr>
        <p:spPr>
          <a:xfrm>
            <a:off x="2136272" y="6226529"/>
            <a:ext cx="667420" cy="48762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0" name="مخطط انسيابي: قرار 9">
            <a:hlinkClick r:id="rId10" action="ppaction://hlinksldjump"/>
          </p:cNvPr>
          <p:cNvSpPr/>
          <p:nvPr/>
        </p:nvSpPr>
        <p:spPr>
          <a:xfrm>
            <a:off x="2803692" y="6138093"/>
            <a:ext cx="1029114" cy="576643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050" dirty="0"/>
              <a:t>الدروس</a:t>
            </a:r>
            <a:endParaRPr lang="ar-SA" sz="1050" dirty="0"/>
          </a:p>
        </p:txBody>
      </p:sp>
    </p:spTree>
    <p:extLst>
      <p:ext uri="{BB962C8B-B14F-4D97-AF65-F5344CB8AC3E}">
        <p14:creationId xmlns:p14="http://schemas.microsoft.com/office/powerpoint/2010/main" val="233484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9" descr="sail_boat_lg_clr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5170" y="3284985"/>
            <a:ext cx="3769498" cy="2604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7" descr="براويز 104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7344" y="369084"/>
            <a:ext cx="3791062" cy="2555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18"/>
          <p:cNvSpPr>
            <a:spLocks noChangeArrowheads="1"/>
          </p:cNvSpPr>
          <p:nvPr/>
        </p:nvSpPr>
        <p:spPr bwMode="auto">
          <a:xfrm>
            <a:off x="2074000" y="476673"/>
            <a:ext cx="4072743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ar-SA" sz="3600" dirty="0">
                <a:cs typeface="PT Bold Heading" pitchFamily="2" charset="-78"/>
              </a:rPr>
              <a:t>هل تستطيع السيارة </a:t>
            </a:r>
          </a:p>
          <a:p>
            <a:r>
              <a:rPr lang="ar-SA" sz="3600" dirty="0">
                <a:cs typeface="PT Bold Heading" pitchFamily="2" charset="-78"/>
              </a:rPr>
              <a:t>السير بدون وقود ؟</a:t>
            </a:r>
            <a:endParaRPr lang="en-US" sz="3600" dirty="0">
              <a:cs typeface="PT Bold Heading" pitchFamily="2" charset="-78"/>
            </a:endParaRPr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auto">
          <a:xfrm>
            <a:off x="6263192" y="4437113"/>
            <a:ext cx="390497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ar-SA" sz="3600" dirty="0">
                <a:solidFill>
                  <a:schemeClr val="accent3">
                    <a:lumMod val="50000"/>
                  </a:schemeClr>
                </a:solidFill>
                <a:cs typeface="PT Bold Heading" pitchFamily="2" charset="-78"/>
              </a:rPr>
              <a:t>هل تتحرك السفن الشراعية بدون رياح ؟</a:t>
            </a:r>
            <a:endParaRPr lang="en-US" sz="3600" dirty="0">
              <a:solidFill>
                <a:schemeClr val="accent3">
                  <a:lumMod val="50000"/>
                </a:schemeClr>
              </a:solidFill>
              <a:cs typeface="PT Bold Heading" pitchFamily="2" charset="-78"/>
            </a:endParaRPr>
          </a:p>
        </p:txBody>
      </p:sp>
      <p:pic>
        <p:nvPicPr>
          <p:cNvPr id="6" name="Picture 23" descr="corvett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6370" y="2060848"/>
            <a:ext cx="3048000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سهم منحني إلى اليمين 6">
            <a:hlinkClick r:id="rId5" action="ppaction://hlinksldjump"/>
          </p:cNvPr>
          <p:cNvSpPr/>
          <p:nvPr/>
        </p:nvSpPr>
        <p:spPr>
          <a:xfrm>
            <a:off x="3832806" y="6227108"/>
            <a:ext cx="783396" cy="487627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8" name="سهم منحني إلى اليسار 7">
            <a:hlinkClick r:id="rId6" action="ppaction://hlinksldjump"/>
          </p:cNvPr>
          <p:cNvSpPr/>
          <p:nvPr/>
        </p:nvSpPr>
        <p:spPr>
          <a:xfrm>
            <a:off x="2136272" y="6226529"/>
            <a:ext cx="667420" cy="48762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9" name="مخطط انسيابي: قرار 8">
            <a:hlinkClick r:id="rId7" action="ppaction://hlinksldjump"/>
          </p:cNvPr>
          <p:cNvSpPr/>
          <p:nvPr/>
        </p:nvSpPr>
        <p:spPr>
          <a:xfrm>
            <a:off x="2803692" y="6138093"/>
            <a:ext cx="1029114" cy="576643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050" dirty="0"/>
              <a:t>الدروس</a:t>
            </a:r>
            <a:endParaRPr lang="ar-SA" sz="1050" dirty="0"/>
          </a:p>
        </p:txBody>
      </p:sp>
    </p:spTree>
    <p:extLst>
      <p:ext uri="{BB962C8B-B14F-4D97-AF65-F5344CB8AC3E}">
        <p14:creationId xmlns:p14="http://schemas.microsoft.com/office/powerpoint/2010/main" val="3957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كل بيضاوي 1"/>
          <p:cNvSpPr/>
          <p:nvPr/>
        </p:nvSpPr>
        <p:spPr>
          <a:xfrm>
            <a:off x="3308742" y="260648"/>
            <a:ext cx="5979214" cy="187220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rgbClr val="0000FF"/>
                </a:solidFill>
                <a:cs typeface="PT Bold Heading" pitchFamily="2" charset="-78"/>
              </a:rPr>
              <a:t>إن الوقود والرياح والغذاء</a:t>
            </a:r>
          </a:p>
          <a:p>
            <a:pPr algn="ctr"/>
            <a:r>
              <a:rPr lang="ar-SA" sz="2800" dirty="0">
                <a:solidFill>
                  <a:srgbClr val="0000FF"/>
                </a:solidFill>
                <a:cs typeface="PT Bold Heading" pitchFamily="2" charset="-78"/>
              </a:rPr>
              <a:t> نعمة من نعم الله علينا حيث </a:t>
            </a:r>
          </a:p>
          <a:p>
            <a:pPr algn="ctr"/>
            <a:r>
              <a:rPr lang="ar-SA" sz="2800" dirty="0">
                <a:solidFill>
                  <a:srgbClr val="0000FF"/>
                </a:solidFill>
                <a:cs typeface="PT Bold Heading" pitchFamily="2" charset="-78"/>
              </a:rPr>
              <a:t>توفر لنا ما يسمى بالطاقة</a:t>
            </a:r>
          </a:p>
          <a:p>
            <a:pPr algn="ctr"/>
            <a:endParaRPr lang="ar-SA" dirty="0"/>
          </a:p>
        </p:txBody>
      </p:sp>
      <p:sp>
        <p:nvSpPr>
          <p:cNvPr id="3" name="AutoShape 21"/>
          <p:cNvSpPr>
            <a:spLocks noChangeArrowheads="1"/>
          </p:cNvSpPr>
          <p:nvPr/>
        </p:nvSpPr>
        <p:spPr bwMode="auto">
          <a:xfrm>
            <a:off x="2907449" y="2492896"/>
            <a:ext cx="6781800" cy="1512168"/>
          </a:xfrm>
          <a:prstGeom prst="downArrowCallout">
            <a:avLst>
              <a:gd name="adj1" fmla="val 105952"/>
              <a:gd name="adj2" fmla="val 105952"/>
              <a:gd name="adj3" fmla="val 16667"/>
              <a:gd name="adj4" fmla="val 6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endParaRPr lang="ar-SA" sz="1000" dirty="0">
              <a:solidFill>
                <a:srgbClr val="FF0066"/>
              </a:solidFill>
              <a:cs typeface="PT Bold Heading" pitchFamily="2" charset="-78"/>
            </a:endParaRPr>
          </a:p>
          <a:p>
            <a:pPr algn="ctr"/>
            <a:endParaRPr lang="ar-SA" sz="1000" dirty="0">
              <a:solidFill>
                <a:srgbClr val="FF0066"/>
              </a:solidFill>
              <a:cs typeface="PT Bold Heading" pitchFamily="2" charset="-78"/>
            </a:endParaRPr>
          </a:p>
          <a:p>
            <a:pPr algn="ctr"/>
            <a:endParaRPr lang="ar-SA" sz="1000" dirty="0">
              <a:solidFill>
                <a:srgbClr val="FF0066"/>
              </a:solidFill>
              <a:cs typeface="PT Bold Heading" pitchFamily="2" charset="-78"/>
            </a:endParaRPr>
          </a:p>
          <a:p>
            <a:pPr algn="ctr"/>
            <a:endParaRPr lang="ar-SA" sz="1000" dirty="0">
              <a:solidFill>
                <a:srgbClr val="FF0066"/>
              </a:solidFill>
              <a:cs typeface="PT Bold Heading" pitchFamily="2" charset="-78"/>
            </a:endParaRPr>
          </a:p>
          <a:p>
            <a:pPr algn="ctr"/>
            <a:endParaRPr lang="ar-SA" sz="1000" dirty="0">
              <a:solidFill>
                <a:srgbClr val="FF0066"/>
              </a:solidFill>
              <a:cs typeface="PT Bold Heading" pitchFamily="2" charset="-78"/>
            </a:endParaRPr>
          </a:p>
          <a:p>
            <a:pPr algn="ctr"/>
            <a:r>
              <a:rPr lang="ar-SA" sz="6000" dirty="0">
                <a:solidFill>
                  <a:srgbClr val="FF0066"/>
                </a:solidFill>
                <a:cs typeface="PT Bold Heading" pitchFamily="2" charset="-78"/>
              </a:rPr>
              <a:t>فما هي الطــــــاقة ؟</a:t>
            </a:r>
            <a:endParaRPr lang="en-US" sz="6000" dirty="0">
              <a:solidFill>
                <a:srgbClr val="FF0066"/>
              </a:solidFill>
              <a:cs typeface="PT Bold Heading" pitchFamily="2" charset="-78"/>
            </a:endParaRPr>
          </a:p>
          <a:p>
            <a:pPr algn="ctr"/>
            <a:endParaRPr lang="en-US" sz="6000" dirty="0">
              <a:cs typeface="PT Bold Heading" pitchFamily="2" charset="-78"/>
            </a:endParaRPr>
          </a:p>
        </p:txBody>
      </p:sp>
      <p:sp>
        <p:nvSpPr>
          <p:cNvPr id="4" name="Rectangle 19"/>
          <p:cNvSpPr>
            <a:spLocks noChangeArrowheads="1"/>
          </p:cNvSpPr>
          <p:nvPr/>
        </p:nvSpPr>
        <p:spPr bwMode="auto">
          <a:xfrm>
            <a:off x="1775520" y="4509120"/>
            <a:ext cx="8640960" cy="838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SA" sz="4000" dirty="0">
                <a:solidFill>
                  <a:srgbClr val="006600"/>
                </a:solidFill>
                <a:cs typeface="PT Bold Heading" pitchFamily="2" charset="-78"/>
              </a:rPr>
              <a:t>الطاقة : هي القدرة على أداء عمل أو بذل شغل</a:t>
            </a:r>
            <a:endParaRPr lang="en-US" sz="4000" dirty="0">
              <a:solidFill>
                <a:srgbClr val="006600"/>
              </a:solidFill>
              <a:cs typeface="PT Bold Heading" pitchFamily="2" charset="-78"/>
            </a:endParaRPr>
          </a:p>
        </p:txBody>
      </p:sp>
      <p:sp>
        <p:nvSpPr>
          <p:cNvPr id="5" name="سهم منحني إلى اليمين 4">
            <a:hlinkClick r:id="rId2" action="ppaction://hlinksldjump"/>
          </p:cNvPr>
          <p:cNvSpPr/>
          <p:nvPr/>
        </p:nvSpPr>
        <p:spPr>
          <a:xfrm>
            <a:off x="3832806" y="6227108"/>
            <a:ext cx="783396" cy="487627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6" name="سهم منحني إلى اليسار 5">
            <a:hlinkClick r:id="rId3" action="ppaction://hlinksldjump"/>
          </p:cNvPr>
          <p:cNvSpPr/>
          <p:nvPr/>
        </p:nvSpPr>
        <p:spPr>
          <a:xfrm>
            <a:off x="1919536" y="6182600"/>
            <a:ext cx="667420" cy="48762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7" name="مخطط انسيابي: قرار 6">
            <a:hlinkClick r:id="rId4" action="ppaction://hlinksldjump"/>
          </p:cNvPr>
          <p:cNvSpPr/>
          <p:nvPr/>
        </p:nvSpPr>
        <p:spPr>
          <a:xfrm>
            <a:off x="2586956" y="6138093"/>
            <a:ext cx="1245850" cy="576643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050" dirty="0"/>
              <a:t>الدروس</a:t>
            </a:r>
            <a:endParaRPr lang="ar-SA" sz="1050" dirty="0"/>
          </a:p>
        </p:txBody>
      </p:sp>
    </p:spTree>
    <p:extLst>
      <p:ext uri="{BB962C8B-B14F-4D97-AF65-F5344CB8AC3E}">
        <p14:creationId xmlns:p14="http://schemas.microsoft.com/office/powerpoint/2010/main" val="3622068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703512" y="349770"/>
            <a:ext cx="87630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ar-SA" sz="4800" b="1" dirty="0"/>
              <a:t>ما المقصود بمصادر الطاقة الغير المتجددة ؟</a:t>
            </a:r>
            <a:endParaRPr lang="en-US" sz="4800" b="1" dirty="0"/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2874164" y="1340769"/>
            <a:ext cx="6400800" cy="95410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ar-SA" sz="2800" b="1" dirty="0">
                <a:solidFill>
                  <a:srgbClr val="FF0066"/>
                </a:solidFill>
              </a:rPr>
              <a:t>هي مصادر الطاقة التي توجد بكميات محدودة ، </a:t>
            </a:r>
            <a:r>
              <a:rPr lang="ar-SA" sz="2800" b="1" dirty="0">
                <a:solidFill>
                  <a:srgbClr val="FF0066"/>
                </a:solidFill>
              </a:rPr>
              <a:t>وتزود الانسان بحوالي 95% من احتياجاته من الطاقة.</a:t>
            </a:r>
            <a:endParaRPr lang="ar-SA" sz="2800" b="1" dirty="0">
              <a:solidFill>
                <a:srgbClr val="FF0066"/>
              </a:solidFill>
            </a:endParaRP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1722366" y="2492897"/>
            <a:ext cx="87630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ar-SA" sz="4800" b="1" dirty="0"/>
              <a:t>ما هي أهم مصادر الطاقة الغير المتجددة ؟</a:t>
            </a:r>
            <a:endParaRPr lang="en-US" sz="4800" b="1" dirty="0"/>
          </a:p>
        </p:txBody>
      </p:sp>
      <p:pic>
        <p:nvPicPr>
          <p:cNvPr id="5" name="Picture 10" descr="C:\WINDOWS\Application Data\Microsoft\Media Catalog\Downloaded Clips\cl86\j0336981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224" y="3581400"/>
            <a:ext cx="20574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Click To Download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3800728"/>
            <a:ext cx="2209800" cy="171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7608" y="3831684"/>
            <a:ext cx="1981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8576652" y="5760612"/>
            <a:ext cx="175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ar-SA" sz="2800" b="1" dirty="0"/>
              <a:t>النفط</a:t>
            </a:r>
            <a:endParaRPr lang="en-US" sz="2800" b="1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334867" y="5513640"/>
            <a:ext cx="2209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ar-SA" sz="3200" b="1" dirty="0"/>
              <a:t>  الفحم</a:t>
            </a:r>
            <a:endParaRPr lang="en-US" sz="3200" b="1" dirty="0"/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567608" y="5480126"/>
            <a:ext cx="1981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ar-SA" sz="3200" b="1" dirty="0"/>
              <a:t>الغاز الطبيعي</a:t>
            </a:r>
            <a:endParaRPr lang="en-US" sz="3200" b="1" dirty="0"/>
          </a:p>
        </p:txBody>
      </p:sp>
      <p:sp>
        <p:nvSpPr>
          <p:cNvPr id="14" name="سهم منحني إلى اليمين 13">
            <a:hlinkClick r:id="rId6" action="ppaction://hlinksldjump"/>
          </p:cNvPr>
          <p:cNvSpPr/>
          <p:nvPr/>
        </p:nvSpPr>
        <p:spPr>
          <a:xfrm>
            <a:off x="4242334" y="6036490"/>
            <a:ext cx="783396" cy="487627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5" name="سهم منحني إلى اليسار 14">
            <a:hlinkClick r:id="rId7" action="ppaction://hlinksldjump"/>
          </p:cNvPr>
          <p:cNvSpPr/>
          <p:nvPr/>
        </p:nvSpPr>
        <p:spPr>
          <a:xfrm>
            <a:off x="2545800" y="6035911"/>
            <a:ext cx="667420" cy="48762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6" name="مخطط انسيابي: قرار 15">
            <a:hlinkClick r:id="rId8" action="ppaction://hlinksldjump"/>
          </p:cNvPr>
          <p:cNvSpPr/>
          <p:nvPr/>
        </p:nvSpPr>
        <p:spPr>
          <a:xfrm>
            <a:off x="3213220" y="5947475"/>
            <a:ext cx="1029114" cy="576643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050" dirty="0"/>
              <a:t>الدروس</a:t>
            </a:r>
            <a:endParaRPr lang="ar-SA" sz="1050" dirty="0"/>
          </a:p>
        </p:txBody>
      </p:sp>
    </p:spTree>
    <p:extLst>
      <p:ext uri="{BB962C8B-B14F-4D97-AF65-F5344CB8AC3E}">
        <p14:creationId xmlns:p14="http://schemas.microsoft.com/office/powerpoint/2010/main" val="198752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714500" y="228600"/>
            <a:ext cx="876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ar-SA" sz="5400" b="1" dirty="0"/>
              <a:t>ما المقصود بمصادر الطاقة المتجددة ؟</a:t>
            </a:r>
            <a:endParaRPr lang="en-US" sz="5400" b="1" dirty="0"/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2999656" y="1143001"/>
            <a:ext cx="6400800" cy="95410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ar-SA" sz="2800" b="1" dirty="0">
                <a:solidFill>
                  <a:srgbClr val="FF0066"/>
                </a:solidFill>
              </a:rPr>
              <a:t>هي مصادر الطاقة التي </a:t>
            </a:r>
            <a:r>
              <a:rPr lang="ar-SA" sz="2800" b="1" dirty="0">
                <a:solidFill>
                  <a:srgbClr val="FF0066"/>
                </a:solidFill>
              </a:rPr>
              <a:t>توجد بكميات غير محدودة وتجدد باستمرار.</a:t>
            </a:r>
            <a:endParaRPr lang="ar-SA" sz="2800" b="1" dirty="0">
              <a:solidFill>
                <a:srgbClr val="FF0066"/>
              </a:solidFill>
            </a:endParaRP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1714500" y="2362200"/>
            <a:ext cx="876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ar-SA" sz="5400" b="1" dirty="0"/>
              <a:t>ما هي أهم مصادر الطاقة المتجددة ؟</a:t>
            </a:r>
            <a:endParaRPr lang="en-US" sz="5400" b="1" dirty="0"/>
          </a:p>
        </p:txBody>
      </p:sp>
      <p:pic>
        <p:nvPicPr>
          <p:cNvPr id="5" name="Picture 3" descr="C:\WINDOWS\Application Data\Microsoft\Media Catalog\Downloaded Clips\cl0\AG00542_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73" y="3766006"/>
            <a:ext cx="2403475" cy="166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C:\WINDOWS\Application Data\Microsoft\Media Catalog\Downloaded Clips\cl0\AG00538_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429" y="3276601"/>
            <a:ext cx="2743200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F:\Cd_04\AnimGif\Space\XAAB5472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536" y="3140968"/>
            <a:ext cx="1981200" cy="185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678" y="4999931"/>
            <a:ext cx="198120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7575575" y="5638799"/>
            <a:ext cx="24482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ar-SA" sz="1800" b="1" dirty="0"/>
              <a:t>الطاقة </a:t>
            </a:r>
            <a:r>
              <a:rPr lang="ar-SA" sz="1800" b="1" dirty="0"/>
              <a:t>المائية (الكهرومائية </a:t>
            </a:r>
            <a:r>
              <a:rPr lang="ar-SA" sz="1800" b="1" dirty="0"/>
              <a:t>)</a:t>
            </a:r>
            <a:endParaRPr lang="en-US" sz="1800" b="1" dirty="0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563429" y="5642516"/>
            <a:ext cx="2590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ar-SA" sz="1800" b="1" dirty="0"/>
              <a:t>  الطاقة الهوائية  ( طاقة الرياح)</a:t>
            </a:r>
            <a:endParaRPr lang="en-US" sz="1800" b="1" dirty="0"/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746899" y="5946574"/>
            <a:ext cx="25557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ar-SA" sz="1800" b="1" dirty="0"/>
              <a:t>الطاقة الشمسية</a:t>
            </a:r>
            <a:endParaRPr lang="en-US" sz="1800" b="1" dirty="0"/>
          </a:p>
        </p:txBody>
      </p:sp>
      <p:sp>
        <p:nvSpPr>
          <p:cNvPr id="15" name="سهم منحني إلى اليمين 14">
            <a:hlinkClick r:id="" action="ppaction://noaction"/>
          </p:cNvPr>
          <p:cNvSpPr/>
          <p:nvPr/>
        </p:nvSpPr>
        <p:spPr>
          <a:xfrm>
            <a:off x="6600056" y="6072093"/>
            <a:ext cx="783396" cy="487627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6" name="سهم منحني إلى اليسار 15">
            <a:hlinkClick r:id="rId6" action="ppaction://hlinksldjump"/>
          </p:cNvPr>
          <p:cNvSpPr/>
          <p:nvPr/>
        </p:nvSpPr>
        <p:spPr>
          <a:xfrm>
            <a:off x="4903522" y="6071514"/>
            <a:ext cx="667420" cy="48762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7" name="مخطط انسيابي: قرار 16">
            <a:hlinkClick r:id="rId7" action="ppaction://hlinksldjump"/>
          </p:cNvPr>
          <p:cNvSpPr/>
          <p:nvPr/>
        </p:nvSpPr>
        <p:spPr>
          <a:xfrm>
            <a:off x="5570942" y="5983078"/>
            <a:ext cx="1029114" cy="576643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050" dirty="0"/>
              <a:t>الدروس</a:t>
            </a:r>
            <a:endParaRPr lang="ar-SA" sz="1050" dirty="0"/>
          </a:p>
        </p:txBody>
      </p:sp>
    </p:spTree>
    <p:extLst>
      <p:ext uri="{BB962C8B-B14F-4D97-AF65-F5344CB8AC3E}">
        <p14:creationId xmlns:p14="http://schemas.microsoft.com/office/powerpoint/2010/main" val="279996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26"/>
          <p:cNvSpPr>
            <a:spLocks noChangeArrowheads="1"/>
          </p:cNvSpPr>
          <p:nvPr/>
        </p:nvSpPr>
        <p:spPr bwMode="gray">
          <a:xfrm rot="10800000">
            <a:off x="7175501" y="2852738"/>
            <a:ext cx="434975" cy="398462"/>
          </a:xfrm>
          <a:prstGeom prst="leftArrow">
            <a:avLst>
              <a:gd name="adj1" fmla="val 4861"/>
              <a:gd name="adj2" fmla="val 87250"/>
            </a:avLst>
          </a:prstGeom>
          <a:gradFill rotWithShape="1">
            <a:gsLst>
              <a:gs pos="0">
                <a:srgbClr val="66CCFF"/>
              </a:gs>
              <a:gs pos="100000">
                <a:srgbClr val="66CCFF">
                  <a:alpha val="0"/>
                </a:srgb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</p:spPr>
        <p:txBody>
          <a:bodyPr rot="10800000" wrap="none" anchor="ctr"/>
          <a:lstStyle/>
          <a:p>
            <a:pPr algn="l" rtl="0">
              <a:defRPr/>
            </a:pPr>
            <a:endParaRPr lang="ar-SA" kern="0">
              <a:solidFill>
                <a:sysClr val="windowText" lastClr="000000"/>
              </a:solidFill>
              <a:latin typeface="Arial" pitchFamily="34" charset="0"/>
            </a:endParaRPr>
          </a:p>
        </p:txBody>
      </p:sp>
      <p:sp>
        <p:nvSpPr>
          <p:cNvPr id="3" name="AutoShape 124"/>
          <p:cNvSpPr>
            <a:spLocks noChangeArrowheads="1"/>
          </p:cNvSpPr>
          <p:nvPr/>
        </p:nvSpPr>
        <p:spPr bwMode="gray">
          <a:xfrm rot="17914860">
            <a:off x="5478463" y="3906838"/>
            <a:ext cx="436562" cy="360362"/>
          </a:xfrm>
          <a:prstGeom prst="leftArrow">
            <a:avLst>
              <a:gd name="adj1" fmla="val 31250"/>
              <a:gd name="adj2" fmla="val 64914"/>
            </a:avLst>
          </a:prstGeom>
          <a:gradFill rotWithShape="1">
            <a:gsLst>
              <a:gs pos="0">
                <a:srgbClr val="66CCFF"/>
              </a:gs>
              <a:gs pos="100000">
                <a:srgbClr val="66CCFF">
                  <a:alpha val="0"/>
                </a:srgb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pPr algn="l" rtl="0">
              <a:defRPr/>
            </a:pPr>
            <a:endParaRPr lang="ar-SA" kern="0">
              <a:solidFill>
                <a:sysClr val="windowText" lastClr="000000"/>
              </a:solidFill>
              <a:latin typeface="Arial" pitchFamily="34" charset="0"/>
            </a:endParaRPr>
          </a:p>
        </p:txBody>
      </p:sp>
      <p:sp>
        <p:nvSpPr>
          <p:cNvPr id="4" name="AutoShape 123"/>
          <p:cNvSpPr>
            <a:spLocks noChangeArrowheads="1"/>
          </p:cNvSpPr>
          <p:nvPr/>
        </p:nvSpPr>
        <p:spPr bwMode="gray">
          <a:xfrm>
            <a:off x="4943476" y="2852739"/>
            <a:ext cx="434975" cy="471487"/>
          </a:xfrm>
          <a:prstGeom prst="leftArrow">
            <a:avLst>
              <a:gd name="adj1" fmla="val 31250"/>
              <a:gd name="adj2" fmla="val 71531"/>
            </a:avLst>
          </a:prstGeom>
          <a:gradFill rotWithShape="1">
            <a:gsLst>
              <a:gs pos="0">
                <a:srgbClr val="66CCFF">
                  <a:gamma/>
                  <a:invGamma/>
                </a:srgbClr>
              </a:gs>
              <a:gs pos="100000">
                <a:srgbClr val="66CCFF">
                  <a:alpha val="0"/>
                </a:srgb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rtl="0">
              <a:defRPr/>
            </a:pPr>
            <a:endParaRPr lang="ar-SA" kern="0">
              <a:solidFill>
                <a:sysClr val="windowText" lastClr="000000"/>
              </a:solidFill>
              <a:latin typeface="Arial" pitchFamily="34" charset="0"/>
            </a:endParaRPr>
          </a:p>
        </p:txBody>
      </p:sp>
      <p:sp>
        <p:nvSpPr>
          <p:cNvPr id="5" name="AutoShape 125"/>
          <p:cNvSpPr>
            <a:spLocks noChangeArrowheads="1"/>
          </p:cNvSpPr>
          <p:nvPr/>
        </p:nvSpPr>
        <p:spPr bwMode="gray">
          <a:xfrm rot="13815450">
            <a:off x="6585744" y="3683794"/>
            <a:ext cx="436562" cy="431800"/>
          </a:xfrm>
          <a:prstGeom prst="leftArrow">
            <a:avLst>
              <a:gd name="adj1" fmla="val 31250"/>
              <a:gd name="adj2" fmla="val 54174"/>
            </a:avLst>
          </a:prstGeom>
          <a:gradFill rotWithShape="1">
            <a:gsLst>
              <a:gs pos="0">
                <a:srgbClr val="66CCFF"/>
              </a:gs>
              <a:gs pos="100000">
                <a:srgbClr val="66CCFF">
                  <a:alpha val="0"/>
                </a:srgb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pPr algn="l" rtl="0">
              <a:defRPr/>
            </a:pPr>
            <a:endParaRPr lang="ar-SA" kern="0">
              <a:solidFill>
                <a:sysClr val="windowText" lastClr="000000"/>
              </a:solidFill>
              <a:latin typeface="Arial" pitchFamily="34" charset="0"/>
            </a:endParaRPr>
          </a:p>
        </p:txBody>
      </p:sp>
      <p:grpSp>
        <p:nvGrpSpPr>
          <p:cNvPr id="6" name="Group 64"/>
          <p:cNvGrpSpPr>
            <a:grpSpLocks/>
          </p:cNvGrpSpPr>
          <p:nvPr/>
        </p:nvGrpSpPr>
        <p:grpSpPr bwMode="auto">
          <a:xfrm>
            <a:off x="5483225" y="2482851"/>
            <a:ext cx="1479550" cy="1285875"/>
            <a:chOff x="2160" y="1678"/>
            <a:chExt cx="1304" cy="1134"/>
          </a:xfrm>
        </p:grpSpPr>
        <p:sp>
          <p:nvSpPr>
            <p:cNvPr id="7" name="Oval 65"/>
            <p:cNvSpPr>
              <a:spLocks noChangeArrowheads="1"/>
            </p:cNvSpPr>
            <p:nvPr/>
          </p:nvSpPr>
          <p:spPr bwMode="gray">
            <a:xfrm>
              <a:off x="3205" y="2015"/>
              <a:ext cx="229" cy="458"/>
            </a:xfrm>
            <a:prstGeom prst="ellipse">
              <a:avLst/>
            </a:prstGeom>
            <a:gradFill rotWithShape="1">
              <a:gsLst>
                <a:gs pos="0">
                  <a:srgbClr val="FCDF06">
                    <a:gamma/>
                    <a:tint val="0"/>
                    <a:invGamma/>
                  </a:srgbClr>
                </a:gs>
                <a:gs pos="50000">
                  <a:srgbClr val="FCDF06"/>
                </a:gs>
                <a:gs pos="100000">
                  <a:srgbClr val="FCDF06">
                    <a:gamma/>
                    <a:tint val="0"/>
                    <a:invGamma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l" rtl="0">
                <a:defRPr/>
              </a:pPr>
              <a:endParaRPr lang="ar-SA" kern="0">
                <a:solidFill>
                  <a:sysClr val="windowText" lastClr="000000"/>
                </a:solidFill>
                <a:latin typeface="Arial" pitchFamily="34" charset="0"/>
              </a:endParaRPr>
            </a:p>
          </p:txBody>
        </p:sp>
        <p:sp>
          <p:nvSpPr>
            <p:cNvPr id="8" name="Oval 66"/>
            <p:cNvSpPr>
              <a:spLocks noChangeArrowheads="1"/>
            </p:cNvSpPr>
            <p:nvPr/>
          </p:nvSpPr>
          <p:spPr bwMode="gray">
            <a:xfrm>
              <a:off x="3207" y="2015"/>
              <a:ext cx="229" cy="458"/>
            </a:xfrm>
            <a:prstGeom prst="ellipse">
              <a:avLst/>
            </a:prstGeom>
            <a:gradFill rotWithShape="1">
              <a:gsLst>
                <a:gs pos="0">
                  <a:srgbClr val="FCDF06">
                    <a:alpha val="32001"/>
                  </a:srgbClr>
                </a:gs>
                <a:gs pos="100000">
                  <a:srgbClr val="FCDF06">
                    <a:gamma/>
                    <a:shade val="0"/>
                    <a:invGamma/>
                    <a:alpha val="89999"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l" rtl="0">
                <a:defRPr/>
              </a:pPr>
              <a:endParaRPr lang="ar-SA" kern="0">
                <a:solidFill>
                  <a:sysClr val="windowText" lastClr="000000"/>
                </a:solidFill>
                <a:latin typeface="Arial" pitchFamily="34" charset="0"/>
              </a:endParaRPr>
            </a:p>
          </p:txBody>
        </p:sp>
        <p:sp>
          <p:nvSpPr>
            <p:cNvPr id="9" name="Oval 67"/>
            <p:cNvSpPr>
              <a:spLocks noChangeArrowheads="1"/>
            </p:cNvSpPr>
            <p:nvPr/>
          </p:nvSpPr>
          <p:spPr bwMode="gray">
            <a:xfrm>
              <a:off x="2161" y="2015"/>
              <a:ext cx="1303" cy="458"/>
            </a:xfrm>
            <a:prstGeom prst="ellipse">
              <a:avLst/>
            </a:prstGeom>
            <a:gradFill rotWithShape="1">
              <a:gsLst>
                <a:gs pos="0">
                  <a:srgbClr val="FCDF06">
                    <a:gamma/>
                    <a:shade val="54118"/>
                    <a:invGamma/>
                  </a:srgbClr>
                </a:gs>
                <a:gs pos="50000">
                  <a:srgbClr val="FCDF06"/>
                </a:gs>
                <a:gs pos="100000">
                  <a:srgbClr val="FCDF06">
                    <a:gamma/>
                    <a:shade val="54118"/>
                    <a:invGamma/>
                  </a:srgb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l" rtl="0">
                <a:defRPr/>
              </a:pPr>
              <a:endParaRPr lang="ar-SA" kern="0">
                <a:solidFill>
                  <a:sysClr val="windowText" lastClr="000000"/>
                </a:solidFill>
                <a:latin typeface="Arial" pitchFamily="34" charset="0"/>
              </a:endParaRPr>
            </a:p>
          </p:txBody>
        </p:sp>
        <p:sp>
          <p:nvSpPr>
            <p:cNvPr id="10" name="Oval 68"/>
            <p:cNvSpPr>
              <a:spLocks noChangeArrowheads="1"/>
            </p:cNvSpPr>
            <p:nvPr/>
          </p:nvSpPr>
          <p:spPr bwMode="gray">
            <a:xfrm>
              <a:off x="2160" y="2002"/>
              <a:ext cx="1298" cy="458"/>
            </a:xfrm>
            <a:prstGeom prst="ellipse">
              <a:avLst/>
            </a:prstGeom>
            <a:gradFill rotWithShape="1">
              <a:gsLst>
                <a:gs pos="0">
                  <a:srgbClr val="FCDF06">
                    <a:gamma/>
                    <a:shade val="63529"/>
                    <a:invGamma/>
                  </a:srgbClr>
                </a:gs>
                <a:gs pos="100000">
                  <a:srgbClr val="FCDF06">
                    <a:alpha val="0"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l" rtl="0">
                <a:defRPr/>
              </a:pPr>
              <a:endParaRPr lang="ar-SA" kern="0">
                <a:solidFill>
                  <a:sysClr val="windowText" lastClr="000000"/>
                </a:solidFill>
                <a:latin typeface="Arial" pitchFamily="34" charset="0"/>
              </a:endParaRPr>
            </a:p>
          </p:txBody>
        </p:sp>
        <p:sp>
          <p:nvSpPr>
            <p:cNvPr id="11" name="Oval 69"/>
            <p:cNvSpPr>
              <a:spLocks noChangeArrowheads="1"/>
            </p:cNvSpPr>
            <p:nvPr/>
          </p:nvSpPr>
          <p:spPr bwMode="gray">
            <a:xfrm>
              <a:off x="2229" y="2015"/>
              <a:ext cx="1171" cy="458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l" rtl="0">
                <a:defRPr/>
              </a:pPr>
              <a:endParaRPr lang="ar-SA" kern="0">
                <a:solidFill>
                  <a:sysClr val="windowText" lastClr="000000"/>
                </a:solidFill>
                <a:latin typeface="Arial" pitchFamily="34" charset="0"/>
              </a:endParaRPr>
            </a:p>
          </p:txBody>
        </p:sp>
        <p:sp>
          <p:nvSpPr>
            <p:cNvPr id="12" name="Oval 70"/>
            <p:cNvSpPr>
              <a:spLocks noChangeArrowheads="1"/>
            </p:cNvSpPr>
            <p:nvPr/>
          </p:nvSpPr>
          <p:spPr bwMode="gray">
            <a:xfrm>
              <a:off x="2245" y="1678"/>
              <a:ext cx="1133" cy="1134"/>
            </a:xfrm>
            <a:prstGeom prst="ellipse">
              <a:avLst/>
            </a:prstGeom>
            <a:gradFill rotWithShape="1">
              <a:gsLst>
                <a:gs pos="0">
                  <a:srgbClr val="C0C0C0">
                    <a:gamma/>
                    <a:shade val="46275"/>
                    <a:invGamma/>
                  </a:srgbClr>
                </a:gs>
                <a:gs pos="100000">
                  <a:srgbClr val="C0C0C0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l" rtl="0">
                <a:defRPr/>
              </a:pPr>
              <a:endParaRPr lang="ar-SA" kern="0">
                <a:solidFill>
                  <a:sysClr val="windowText" lastClr="000000"/>
                </a:solidFill>
                <a:latin typeface="Arial" pitchFamily="34" charset="0"/>
              </a:endParaRPr>
            </a:p>
          </p:txBody>
        </p:sp>
        <p:sp>
          <p:nvSpPr>
            <p:cNvPr id="13" name="Oval 71"/>
            <p:cNvSpPr>
              <a:spLocks noChangeArrowheads="1"/>
            </p:cNvSpPr>
            <p:nvPr/>
          </p:nvSpPr>
          <p:spPr bwMode="gray">
            <a:xfrm>
              <a:off x="2261" y="1685"/>
              <a:ext cx="1105" cy="1106"/>
            </a:xfrm>
            <a:prstGeom prst="ellipse">
              <a:avLst/>
            </a:prstGeom>
            <a:gradFill rotWithShape="1">
              <a:gsLst>
                <a:gs pos="0">
                  <a:srgbClr val="C0C0C0">
                    <a:alpha val="0"/>
                  </a:srgbClr>
                </a:gs>
                <a:gs pos="100000">
                  <a:srgbClr val="C0C0C0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l" rtl="0">
                <a:defRPr/>
              </a:pPr>
              <a:endParaRPr lang="ar-SA" kern="0">
                <a:solidFill>
                  <a:sysClr val="windowText" lastClr="000000"/>
                </a:solidFill>
                <a:latin typeface="Arial" pitchFamily="34" charset="0"/>
              </a:endParaRPr>
            </a:p>
          </p:txBody>
        </p:sp>
        <p:sp>
          <p:nvSpPr>
            <p:cNvPr id="14" name="Oval 72"/>
            <p:cNvSpPr>
              <a:spLocks noChangeArrowheads="1"/>
            </p:cNvSpPr>
            <p:nvPr/>
          </p:nvSpPr>
          <p:spPr bwMode="gray">
            <a:xfrm>
              <a:off x="2273" y="1696"/>
              <a:ext cx="1052" cy="1030"/>
            </a:xfrm>
            <a:prstGeom prst="ellipse">
              <a:avLst/>
            </a:prstGeom>
            <a:gradFill rotWithShape="1">
              <a:gsLst>
                <a:gs pos="0">
                  <a:srgbClr val="C0C0C0">
                    <a:gamma/>
                    <a:shade val="79216"/>
                    <a:invGamma/>
                  </a:srgbClr>
                </a:gs>
                <a:gs pos="100000">
                  <a:srgbClr val="C0C0C0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l" rtl="0">
                <a:defRPr/>
              </a:pPr>
              <a:endParaRPr lang="ar-SA" kern="0">
                <a:solidFill>
                  <a:sysClr val="windowText" lastClr="000000"/>
                </a:solidFill>
                <a:latin typeface="Arial" pitchFamily="34" charset="0"/>
              </a:endParaRPr>
            </a:p>
          </p:txBody>
        </p:sp>
        <p:sp>
          <p:nvSpPr>
            <p:cNvPr id="15" name="Oval 73"/>
            <p:cNvSpPr>
              <a:spLocks noChangeArrowheads="1"/>
            </p:cNvSpPr>
            <p:nvPr/>
          </p:nvSpPr>
          <p:spPr bwMode="gray">
            <a:xfrm>
              <a:off x="2333" y="1726"/>
              <a:ext cx="936" cy="837"/>
            </a:xfrm>
            <a:prstGeom prst="ellipse">
              <a:avLst/>
            </a:prstGeom>
            <a:gradFill rotWithShape="1">
              <a:gsLst>
                <a:gs pos="0">
                  <a:srgbClr val="C0C0C0">
                    <a:gamma/>
                    <a:tint val="0"/>
                    <a:invGamma/>
                  </a:srgbClr>
                </a:gs>
                <a:gs pos="100000">
                  <a:srgbClr val="C0C0C0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l" rtl="0">
                <a:defRPr/>
              </a:pPr>
              <a:endParaRPr lang="ar-SA" kern="0">
                <a:solidFill>
                  <a:sysClr val="windowText" lastClr="000000"/>
                </a:solidFill>
                <a:latin typeface="Arial" pitchFamily="34" charset="0"/>
              </a:endParaRPr>
            </a:p>
          </p:txBody>
        </p:sp>
      </p:grpSp>
      <p:sp>
        <p:nvSpPr>
          <p:cNvPr id="16" name="Text Box 116"/>
          <p:cNvSpPr txBox="1">
            <a:spLocks noChangeArrowheads="1"/>
          </p:cNvSpPr>
          <p:nvPr/>
        </p:nvSpPr>
        <p:spPr bwMode="gray">
          <a:xfrm>
            <a:off x="5880100" y="2636839"/>
            <a:ext cx="642938" cy="1006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defRPr/>
            </a:pPr>
            <a:r>
              <a:rPr lang="ar-SA" sz="6000" b="1" kern="0" dirty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؟</a:t>
            </a:r>
            <a:endParaRPr lang="en-US" sz="6000" b="1" kern="0" dirty="0"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pic>
        <p:nvPicPr>
          <p:cNvPr id="17" name="Picture 7" descr="num1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0326" y="2708275"/>
            <a:ext cx="360363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8" descr="num2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5500" y="4292600"/>
            <a:ext cx="452438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9" descr="num3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375" y="4292600"/>
            <a:ext cx="458788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0" descr="num4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776" y="2924175"/>
            <a:ext cx="485775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WordArt 22"/>
          <p:cNvSpPr>
            <a:spLocks noChangeArrowheads="1" noChangeShapeType="1" noTextEdit="1"/>
          </p:cNvSpPr>
          <p:nvPr/>
        </p:nvSpPr>
        <p:spPr bwMode="auto">
          <a:xfrm>
            <a:off x="3810000" y="1571625"/>
            <a:ext cx="4870450" cy="6477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ar-SA" sz="3600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800000"/>
                </a:solidFill>
                <a:latin typeface="Times New Roman"/>
                <a:cs typeface="Times New Roman"/>
              </a:rPr>
              <a:t>هيا نجيب عن بعض الأسئلة التالية</a:t>
            </a:r>
          </a:p>
        </p:txBody>
      </p:sp>
      <p:sp>
        <p:nvSpPr>
          <p:cNvPr id="23" name="مستطيل مستدير الزوايا 22"/>
          <p:cNvSpPr/>
          <p:nvPr/>
        </p:nvSpPr>
        <p:spPr>
          <a:xfrm>
            <a:off x="7968208" y="764704"/>
            <a:ext cx="1512168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accent6">
                    <a:lumMod val="50000"/>
                  </a:schemeClr>
                </a:solidFill>
              </a:rPr>
              <a:t>تقويم</a:t>
            </a:r>
            <a:endParaRPr lang="ar-SA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4" name="سهم منحني إلى اليمين 23">
            <a:hlinkClick r:id="" action="ppaction://noaction"/>
          </p:cNvPr>
          <p:cNvSpPr/>
          <p:nvPr/>
        </p:nvSpPr>
        <p:spPr>
          <a:xfrm>
            <a:off x="3832806" y="6227108"/>
            <a:ext cx="783396" cy="487627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5" name="سهم منحني إلى اليسار 24">
            <a:hlinkClick r:id="rId6" action="ppaction://hlinksldjump"/>
          </p:cNvPr>
          <p:cNvSpPr/>
          <p:nvPr/>
        </p:nvSpPr>
        <p:spPr>
          <a:xfrm>
            <a:off x="2136272" y="6226529"/>
            <a:ext cx="667420" cy="48762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6" name="مخطط انسيابي: قرار 25">
            <a:hlinkClick r:id="rId7" action="ppaction://hlinksldjump"/>
          </p:cNvPr>
          <p:cNvSpPr/>
          <p:nvPr/>
        </p:nvSpPr>
        <p:spPr>
          <a:xfrm>
            <a:off x="2803692" y="6138093"/>
            <a:ext cx="1029114" cy="576643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050" dirty="0"/>
              <a:t>الدروس</a:t>
            </a:r>
            <a:endParaRPr lang="ar-SA" sz="1050" dirty="0"/>
          </a:p>
        </p:txBody>
      </p:sp>
    </p:spTree>
    <p:extLst>
      <p:ext uri="{BB962C8B-B14F-4D97-AF65-F5344CB8AC3E}">
        <p14:creationId xmlns:p14="http://schemas.microsoft.com/office/powerpoint/2010/main" val="205326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452938" y="1500188"/>
            <a:ext cx="5715000" cy="857250"/>
            <a:chOff x="912" y="960"/>
            <a:chExt cx="4258" cy="700"/>
          </a:xfrm>
        </p:grpSpPr>
        <p:sp>
          <p:nvSpPr>
            <p:cNvPr id="3" name="AutoShape 8"/>
            <p:cNvSpPr>
              <a:spLocks noChangeArrowheads="1"/>
            </p:cNvSpPr>
            <p:nvPr/>
          </p:nvSpPr>
          <p:spPr bwMode="gray">
            <a:xfrm>
              <a:off x="922" y="960"/>
              <a:ext cx="4240" cy="676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 rtl="0"/>
              <a:endParaRPr lang="ar-SA">
                <a:latin typeface="Arial" pitchFamily="34" charset="0"/>
              </a:endParaRPr>
            </a:p>
          </p:txBody>
        </p:sp>
        <p:sp>
          <p:nvSpPr>
            <p:cNvPr id="4" name="AutoShape 9"/>
            <p:cNvSpPr>
              <a:spLocks noChangeArrowheads="1"/>
            </p:cNvSpPr>
            <p:nvPr/>
          </p:nvSpPr>
          <p:spPr bwMode="gray">
            <a:xfrm>
              <a:off x="912" y="985"/>
              <a:ext cx="4258" cy="675"/>
            </a:xfrm>
            <a:prstGeom prst="roundRect">
              <a:avLst>
                <a:gd name="adj" fmla="val 16667"/>
              </a:avLst>
            </a:prstGeom>
            <a:solidFill>
              <a:srgbClr val="F5F5F5"/>
            </a:solidFill>
            <a:ln w="9525">
              <a:noFill/>
              <a:round/>
              <a:headEnd/>
              <a:tailEnd/>
            </a:ln>
            <a:effectLst>
              <a:outerShdw dist="80322" dir="4293903" algn="ctr" rotWithShape="0">
                <a:srgbClr val="80808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l" rtl="0">
                <a:defRPr/>
              </a:pPr>
              <a:r>
                <a:rPr lang="ar-SA" b="1">
                  <a:solidFill>
                    <a:srgbClr val="000000"/>
                  </a:solidFill>
                  <a:latin typeface="Arial" pitchFamily="34" charset="0"/>
                </a:rPr>
                <a:t>:</a:t>
              </a:r>
              <a:endParaRPr lang="ar-SA">
                <a:latin typeface="Arial" pitchFamily="34" charset="0"/>
              </a:endParaRPr>
            </a:p>
          </p:txBody>
        </p:sp>
      </p:grpSp>
      <p:pic>
        <p:nvPicPr>
          <p:cNvPr id="5" name="Picture 7" descr="num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9314" y="1500188"/>
            <a:ext cx="4667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3">
            <a:hlinkClick r:id="" action="ppaction://noaction"/>
          </p:cNvPr>
          <p:cNvSpPr>
            <a:spLocks noChangeArrowheads="1"/>
          </p:cNvSpPr>
          <p:nvPr/>
        </p:nvSpPr>
        <p:spPr bwMode="gray">
          <a:xfrm rot="5400000">
            <a:off x="3604199" y="3070308"/>
            <a:ext cx="2278990" cy="1581667"/>
          </a:xfrm>
          <a:prstGeom prst="roundRect">
            <a:avLst>
              <a:gd name="adj" fmla="val 19894"/>
            </a:avLst>
          </a:prstGeom>
          <a:gradFill rotWithShape="1">
            <a:gsLst>
              <a:gs pos="0">
                <a:srgbClr val="F8F8F8">
                  <a:gamma/>
                  <a:shade val="77647"/>
                  <a:invGamma/>
                  <a:alpha val="98000"/>
                </a:srgbClr>
              </a:gs>
              <a:gs pos="50000">
                <a:srgbClr val="F8F8F8"/>
              </a:gs>
              <a:gs pos="100000">
                <a:srgbClr val="F8F8F8">
                  <a:gamma/>
                  <a:shade val="77647"/>
                  <a:invGamma/>
                  <a:alpha val="98000"/>
                </a:srgbClr>
              </a:gs>
            </a:gsLst>
            <a:lin ang="5400000" scaled="1"/>
          </a:gradFill>
          <a:ln w="38100" algn="ctr">
            <a:solidFill>
              <a:srgbClr val="808080"/>
            </a:solidFill>
            <a:round/>
            <a:headEnd/>
            <a:tailEnd/>
          </a:ln>
          <a:effectLst>
            <a:prstShdw prst="shdw12">
              <a:srgbClr val="1C1C1C">
                <a:alpha val="50000"/>
              </a:srgbClr>
            </a:prstShdw>
          </a:effectLst>
        </p:spPr>
        <p:txBody>
          <a:bodyPr wrap="none" anchor="ctr"/>
          <a:lstStyle/>
          <a:p>
            <a:pPr algn="l" rtl="0">
              <a:defRPr/>
            </a:pPr>
            <a:endParaRPr lang="ar-SA">
              <a:latin typeface="Arial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gray">
          <a:xfrm>
            <a:off x="3967163" y="4000501"/>
            <a:ext cx="15668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rtl="0"/>
            <a:r>
              <a:rPr lang="ar-SA" b="1">
                <a:solidFill>
                  <a:srgbClr val="1C1C1C"/>
                </a:solidFill>
                <a:latin typeface="Arial" pitchFamily="34" charset="0"/>
              </a:rPr>
              <a:t>لا  شيء مما ذكر</a:t>
            </a:r>
            <a:endParaRPr lang="en-US" b="1">
              <a:solidFill>
                <a:srgbClr val="1C1C1C"/>
              </a:solidFill>
              <a:latin typeface="Arial" pitchFamily="34" charset="0"/>
            </a:endParaRPr>
          </a:p>
        </p:txBody>
      </p:sp>
      <p:sp>
        <p:nvSpPr>
          <p:cNvPr id="8" name="AutoShape 5">
            <a:hlinkClick r:id="" action="ppaction://noaction"/>
          </p:cNvPr>
          <p:cNvSpPr>
            <a:spLocks noChangeArrowheads="1"/>
          </p:cNvSpPr>
          <p:nvPr/>
        </p:nvSpPr>
        <p:spPr bwMode="gray">
          <a:xfrm rot="5400000">
            <a:off x="5471126" y="3070309"/>
            <a:ext cx="2278992" cy="1581667"/>
          </a:xfrm>
          <a:prstGeom prst="roundRect">
            <a:avLst>
              <a:gd name="adj" fmla="val 19894"/>
            </a:avLst>
          </a:prstGeom>
          <a:gradFill rotWithShape="1">
            <a:gsLst>
              <a:gs pos="0">
                <a:srgbClr val="F8F8F8">
                  <a:gamma/>
                  <a:shade val="77647"/>
                  <a:invGamma/>
                  <a:alpha val="98000"/>
                </a:srgbClr>
              </a:gs>
              <a:gs pos="50000">
                <a:srgbClr val="F8F8F8"/>
              </a:gs>
              <a:gs pos="100000">
                <a:srgbClr val="F8F8F8">
                  <a:gamma/>
                  <a:shade val="77647"/>
                  <a:invGamma/>
                  <a:alpha val="98000"/>
                </a:srgbClr>
              </a:gs>
            </a:gsLst>
            <a:lin ang="5400000" scaled="1"/>
          </a:gradFill>
          <a:ln w="38100" algn="ctr">
            <a:solidFill>
              <a:srgbClr val="808080"/>
            </a:solidFill>
            <a:round/>
            <a:headEnd/>
            <a:tailEnd/>
          </a:ln>
          <a:effectLst>
            <a:prstShdw prst="shdw12">
              <a:srgbClr val="1C1C1C">
                <a:alpha val="50000"/>
              </a:srgbClr>
            </a:prstShdw>
          </a:effectLst>
        </p:spPr>
        <p:txBody>
          <a:bodyPr wrap="none" anchor="ctr"/>
          <a:lstStyle/>
          <a:p>
            <a:pPr algn="l" rtl="0">
              <a:defRPr/>
            </a:pPr>
            <a:endParaRPr lang="ar-SA">
              <a:latin typeface="Arial" pitchFamily="34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gray">
          <a:xfrm>
            <a:off x="5834063" y="4000501"/>
            <a:ext cx="1566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rtl="0"/>
            <a:r>
              <a:rPr lang="ar-SA" sz="2000" b="1">
                <a:solidFill>
                  <a:srgbClr val="1C1C1C"/>
                </a:solidFill>
                <a:latin typeface="Arial" pitchFamily="34" charset="0"/>
              </a:rPr>
              <a:t>الغير متجددة</a:t>
            </a:r>
            <a:endParaRPr lang="en-US" sz="2000" b="1">
              <a:solidFill>
                <a:srgbClr val="1C1C1C"/>
              </a:solidFill>
              <a:latin typeface="Arial" pitchFamily="34" charset="0"/>
            </a:endParaRPr>
          </a:p>
        </p:txBody>
      </p:sp>
      <p:sp>
        <p:nvSpPr>
          <p:cNvPr id="10" name="AutoShape 7">
            <a:hlinkClick r:id="" action="ppaction://noaction"/>
          </p:cNvPr>
          <p:cNvSpPr>
            <a:spLocks noChangeArrowheads="1"/>
          </p:cNvSpPr>
          <p:nvPr/>
        </p:nvSpPr>
        <p:spPr bwMode="gray">
          <a:xfrm rot="5400000">
            <a:off x="7366071" y="3070309"/>
            <a:ext cx="2278992" cy="1581667"/>
          </a:xfrm>
          <a:prstGeom prst="roundRect">
            <a:avLst>
              <a:gd name="adj" fmla="val 19894"/>
            </a:avLst>
          </a:prstGeom>
          <a:gradFill rotWithShape="1">
            <a:gsLst>
              <a:gs pos="0">
                <a:srgbClr val="F8F8F8">
                  <a:gamma/>
                  <a:shade val="77647"/>
                  <a:invGamma/>
                  <a:alpha val="98000"/>
                </a:srgbClr>
              </a:gs>
              <a:gs pos="50000">
                <a:srgbClr val="F8F8F8"/>
              </a:gs>
              <a:gs pos="100000">
                <a:srgbClr val="F8F8F8">
                  <a:gamma/>
                  <a:shade val="77647"/>
                  <a:invGamma/>
                  <a:alpha val="98000"/>
                </a:srgbClr>
              </a:gs>
            </a:gsLst>
            <a:lin ang="5400000" scaled="1"/>
          </a:gradFill>
          <a:ln w="38100" algn="ctr">
            <a:solidFill>
              <a:srgbClr val="808080"/>
            </a:solidFill>
            <a:round/>
            <a:headEnd/>
            <a:tailEnd/>
          </a:ln>
          <a:effectLst>
            <a:prstShdw prst="shdw12" dist="88900" dir="10800000">
              <a:srgbClr val="1C1C1C">
                <a:alpha val="50000"/>
              </a:srgbClr>
            </a:prstShdw>
          </a:effectLst>
        </p:spPr>
        <p:txBody>
          <a:bodyPr wrap="none" anchor="ctr"/>
          <a:lstStyle/>
          <a:p>
            <a:pPr algn="l" rtl="0">
              <a:defRPr/>
            </a:pPr>
            <a:endParaRPr lang="ar-SA">
              <a:latin typeface="Arial" pitchFamily="34" charset="0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gray">
          <a:xfrm>
            <a:off x="7727950" y="4000501"/>
            <a:ext cx="15684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rtl="0"/>
            <a:r>
              <a:rPr lang="ar-SA" sz="2000" b="1">
                <a:solidFill>
                  <a:srgbClr val="1C1C1C"/>
                </a:solidFill>
                <a:latin typeface="Arial" pitchFamily="34" charset="0"/>
              </a:rPr>
              <a:t>المتجددة</a:t>
            </a:r>
            <a:endParaRPr lang="en-US" sz="2000" b="1">
              <a:solidFill>
                <a:srgbClr val="1C1C1C"/>
              </a:solidFill>
              <a:latin typeface="Arial" pitchFamily="34" charset="0"/>
            </a:endParaRPr>
          </a:p>
        </p:txBody>
      </p:sp>
      <p:sp>
        <p:nvSpPr>
          <p:cNvPr id="12" name="Text Box 25"/>
          <p:cNvSpPr txBox="1">
            <a:spLocks noChangeArrowheads="1"/>
          </p:cNvSpPr>
          <p:nvPr/>
        </p:nvSpPr>
        <p:spPr bwMode="auto">
          <a:xfrm>
            <a:off x="4810125" y="1643063"/>
            <a:ext cx="53927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l" rtl="0" eaLnBrk="1" hangingPunct="1"/>
            <a:r>
              <a:rPr lang="ar-SA" sz="3200" b="1" dirty="0">
                <a:ea typeface="Motken K Tabassom"/>
                <a:cs typeface="Motken K Tabassom"/>
              </a:rPr>
              <a:t>       يعتبر الماء من المصادر الطبيعية</a:t>
            </a:r>
            <a:r>
              <a:rPr lang="ar-SA" sz="3200" dirty="0">
                <a:ea typeface="Motken K Tabassom"/>
                <a:cs typeface="Motken K Tabassom"/>
              </a:rPr>
              <a:t>:</a:t>
            </a:r>
            <a:endParaRPr lang="en-US" sz="3200" dirty="0">
              <a:ea typeface="Motken K Tabassom"/>
              <a:cs typeface="Motken K Tabassom"/>
            </a:endParaRPr>
          </a:p>
        </p:txBody>
      </p:sp>
      <p:sp>
        <p:nvSpPr>
          <p:cNvPr id="13" name="AutoShape 2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040688" y="2997200"/>
            <a:ext cx="863600" cy="503238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>
              <a:defRPr/>
            </a:pPr>
            <a:r>
              <a:rPr lang="ar-SA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AutoShape 2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240463" y="2997200"/>
            <a:ext cx="792162" cy="431800"/>
          </a:xfrm>
          <a:prstGeom prst="actionButtonBlank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rtl="0"/>
            <a:r>
              <a:rPr lang="ar-SA" b="1" dirty="0"/>
              <a:t>2</a:t>
            </a:r>
            <a:endParaRPr lang="en-US" b="1" dirty="0"/>
          </a:p>
        </p:txBody>
      </p:sp>
      <p:sp>
        <p:nvSpPr>
          <p:cNvPr id="15" name="AutoShape 2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224339" y="2997200"/>
            <a:ext cx="936625" cy="431800"/>
          </a:xfrm>
          <a:prstGeom prst="actionButtonBlank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rtl="0"/>
            <a:r>
              <a:rPr lang="ar-SA" b="1"/>
              <a:t>3</a:t>
            </a:r>
            <a:endParaRPr lang="en-US" b="1"/>
          </a:p>
        </p:txBody>
      </p:sp>
      <p:sp>
        <p:nvSpPr>
          <p:cNvPr id="16" name="سهم إلى اليسار 15">
            <a:hlinkClick r:id="" action="ppaction://noaction"/>
          </p:cNvPr>
          <p:cNvSpPr/>
          <p:nvPr/>
        </p:nvSpPr>
        <p:spPr>
          <a:xfrm>
            <a:off x="2738439" y="6072189"/>
            <a:ext cx="642937" cy="35718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>
              <a:defRPr/>
            </a:pP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9595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254</Words>
  <Application>Microsoft Office PowerPoint</Application>
  <PresentationFormat>מסך רחב</PresentationFormat>
  <Paragraphs>71</Paragraphs>
  <Slides>13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Motken K Tabassom</vt:lpstr>
      <vt:lpstr>PT Bold Heading</vt:lpstr>
      <vt:lpstr>Times New Roman</vt:lpstr>
      <vt:lpstr>ערכת נושא Office</vt:lpstr>
      <vt:lpstr>السلام عليكم, الرجاء قراءة وفهم المادة ومن ثم حل الأسئلة المرفقة على دفتر العلوم.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السلام عليكم, الرجاء قراءة وفهم الماده ومن ثم حل الأسئلة المرفقه.</dc:title>
  <dc:creator>user</dc:creator>
  <cp:lastModifiedBy>user</cp:lastModifiedBy>
  <cp:revision>2</cp:revision>
  <dcterms:created xsi:type="dcterms:W3CDTF">2020-10-28T06:56:17Z</dcterms:created>
  <dcterms:modified xsi:type="dcterms:W3CDTF">2020-10-28T07:05:52Z</dcterms:modified>
</cp:coreProperties>
</file>